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72" r:id="rId3"/>
    <p:sldMasterId id="2147483660" r:id="rId4"/>
  </p:sldMasterIdLst>
  <p:notesMasterIdLst>
    <p:notesMasterId r:id="rId22"/>
  </p:notesMasterIdLst>
  <p:handoutMasterIdLst>
    <p:handoutMasterId r:id="rId23"/>
  </p:handoutMasterIdLst>
  <p:sldIdLst>
    <p:sldId id="279" r:id="rId5"/>
    <p:sldId id="257" r:id="rId6"/>
    <p:sldId id="286" r:id="rId7"/>
    <p:sldId id="259" r:id="rId8"/>
    <p:sldId id="260" r:id="rId9"/>
    <p:sldId id="261" r:id="rId10"/>
    <p:sldId id="263" r:id="rId11"/>
    <p:sldId id="274" r:id="rId12"/>
    <p:sldId id="264" r:id="rId13"/>
    <p:sldId id="265" r:id="rId14"/>
    <p:sldId id="266" r:id="rId15"/>
    <p:sldId id="283" r:id="rId16"/>
    <p:sldId id="284" r:id="rId17"/>
    <p:sldId id="267" r:id="rId18"/>
    <p:sldId id="272" r:id="rId19"/>
    <p:sldId id="282"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8"/>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7" d="100"/>
          <a:sy n="47" d="100"/>
        </p:scale>
        <p:origin x="-1286" y="-62"/>
      </p:cViewPr>
      <p:guideLst>
        <p:guide orient="horz" pos="2160"/>
        <p:guide pos="2880"/>
      </p:guideLst>
    </p:cSldViewPr>
  </p:slideViewPr>
  <p:notesTextViewPr>
    <p:cViewPr>
      <p:scale>
        <a:sx n="100" d="100"/>
        <a:sy n="100" d="100"/>
      </p:scale>
      <p:origin x="0" y="0"/>
    </p:cViewPr>
  </p:notesTextViewPr>
  <p:notesViewPr>
    <p:cSldViewPr>
      <p:cViewPr varScale="1">
        <p:scale>
          <a:sx n="38" d="100"/>
          <a:sy n="38" d="100"/>
        </p:scale>
        <p:origin x="-237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9E7BFB-DFB0-47A6-AB49-2DFA136F860A}" type="datetimeFigureOut">
              <a:rPr lang="en-US" smtClean="0"/>
              <a:pPr/>
              <a:t>12/1/2017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386029-D46C-4AB1-95D6-C5ABFE24A1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70CC8-C293-4889-9F02-959F3862BADA}" type="datetimeFigureOut">
              <a:rPr lang="en-US" smtClean="0"/>
              <a:pPr/>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C1A40-C189-47BE-9230-DD2F276955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34"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E84A4C9E-AC72-4B2F-B621-2DDF3156D8C6}" type="slidenum">
              <a:rPr lang="en-GB"/>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ＭＳ Ｐゴシック" pitchFamily="34" charset="-128"/>
              </a:rPr>
              <a:t>Agenda (v)</a:t>
            </a:r>
          </a:p>
        </p:txBody>
      </p:sp>
      <p:sp>
        <p:nvSpPr>
          <p:cNvPr id="25604" name="Slide Number Placeholder 3"/>
          <p:cNvSpPr>
            <a:spLocks noGrp="1"/>
          </p:cNvSpPr>
          <p:nvPr>
            <p:ph type="sldNum" sz="quarter" idx="5"/>
          </p:nvPr>
        </p:nvSpPr>
        <p:spPr bwMode="auto">
          <a:noFill/>
          <a:ln>
            <a:miter lim="800000"/>
            <a:headEnd/>
            <a:tailEnd/>
          </a:ln>
        </p:spPr>
        <p:txBody>
          <a:bodyPr/>
          <a:lstStyle/>
          <a:p>
            <a:fld id="{FCF815C7-CBDC-4C27-9D7C-DFA03FF9045C}" type="slidenum">
              <a:rPr lang="en-US" altLang="en-US"/>
              <a:pPr/>
              <a:t>13</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a:p>
            <a:endParaRPr lang="en-US" altLang="en-US" smtClean="0">
              <a:ea typeface="ＭＳ Ｐゴシック" pitchFamily="34" charset="-128"/>
            </a:endParaRPr>
          </a:p>
          <a:p>
            <a:r>
              <a:rPr lang="en-US" altLang="en-US" smtClean="0">
                <a:ea typeface="ＭＳ Ｐゴシック" pitchFamily="34" charset="-128"/>
              </a:rPr>
              <a:t> A Guide for </a:t>
            </a:r>
            <a:r>
              <a:rPr lang="en-US" altLang="en-US" b="1" smtClean="0">
                <a:ea typeface="ＭＳ Ｐゴシック" pitchFamily="34" charset="-128"/>
              </a:rPr>
              <a:t>Gender Equality</a:t>
            </a:r>
            <a:r>
              <a:rPr lang="en-US" altLang="en-US" smtClean="0">
                <a:ea typeface="ＭＳ Ｐゴシック" pitchFamily="34" charset="-128"/>
              </a:rPr>
              <a:t>in Teacher Education Policy and Practices  (UNESCO)</a:t>
            </a:r>
          </a:p>
        </p:txBody>
      </p:sp>
      <p:sp>
        <p:nvSpPr>
          <p:cNvPr id="19460" name="Slide Number Placeholder 3"/>
          <p:cNvSpPr>
            <a:spLocks noGrp="1"/>
          </p:cNvSpPr>
          <p:nvPr>
            <p:ph type="sldNum" sz="quarter" idx="5"/>
          </p:nvPr>
        </p:nvSpPr>
        <p:spPr bwMode="auto">
          <a:noFill/>
          <a:ln>
            <a:miter lim="800000"/>
            <a:headEnd/>
            <a:tailEnd/>
          </a:ln>
        </p:spPr>
        <p:txBody>
          <a:bodyPr/>
          <a:lstStyle/>
          <a:p>
            <a:fld id="{372FA30D-1A74-4209-B278-3B49E8A46413}" type="slidenum">
              <a:rPr lang="en-US"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943DAA-8534-46F6-B24A-6BDCC2D2390B}"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43DAA-8534-46F6-B24A-6BDCC2D2390B}"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43DAA-8534-46F6-B24A-6BDCC2D2390B}"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9EA9AB6D-DE6B-48DC-B0BB-C253F986A87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3AA6B74C-9219-4A5C-80CF-EA5E80059886}"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29186B45-3878-484A-B87D-B78F01CE1B8D}"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6A3813FE-0AB4-4311-B565-350D8CCC8EF9}"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
        <p:nvSpPr>
          <p:cNvPr id="8" name="Rectangle 9"/>
          <p:cNvSpPr>
            <a:spLocks noGrp="1" noChangeArrowheads="1"/>
          </p:cNvSpPr>
          <p:nvPr>
            <p:ph type="sldNum" sz="quarter" idx="11"/>
          </p:nvPr>
        </p:nvSpPr>
        <p:spPr>
          <a:ln/>
        </p:spPr>
        <p:txBody>
          <a:bodyPr/>
          <a:lstStyle>
            <a:lvl1pPr>
              <a:defRPr/>
            </a:lvl1pPr>
          </a:lstStyle>
          <a:p>
            <a:pPr>
              <a:defRPr/>
            </a:pPr>
            <a:fld id="{CEAF4073-DECC-4644-97E8-28823B82B8C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
        <p:nvSpPr>
          <p:cNvPr id="4" name="Rectangle 9"/>
          <p:cNvSpPr>
            <a:spLocks noGrp="1" noChangeArrowheads="1"/>
          </p:cNvSpPr>
          <p:nvPr>
            <p:ph type="sldNum" sz="quarter" idx="11"/>
          </p:nvPr>
        </p:nvSpPr>
        <p:spPr>
          <a:ln/>
        </p:spPr>
        <p:txBody>
          <a:bodyPr/>
          <a:lstStyle>
            <a:lvl1pPr>
              <a:defRPr/>
            </a:lvl1pPr>
          </a:lstStyle>
          <a:p>
            <a:pPr>
              <a:defRPr/>
            </a:pPr>
            <a:fld id="{C825714F-3D57-4B4D-BE67-0563C55F06CC}"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fld id="{C870147C-0CE3-444F-BE71-F4A3B420DF39}"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2C9D044A-D53C-4B05-89B7-CD3AAB4D0A3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43DAA-8534-46F6-B24A-6BDCC2D2390B}"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12CBA30C-4E91-454F-B501-20DD395D438A}"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C40C3E3A-8BB4-4977-B0FA-9C4185465C23}"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8F2F1D99-A3BB-4832-B26F-8579BA422C97}"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9EA9AB6D-DE6B-48DC-B0BB-C253F986A876}"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3AA6B74C-9219-4A5C-80CF-EA5E80059886}"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29186B45-3878-484A-B87D-B78F01CE1B8D}"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6A3813FE-0AB4-4311-B565-350D8CCC8EF9}"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
        <p:nvSpPr>
          <p:cNvPr id="8" name="Rectangle 9"/>
          <p:cNvSpPr>
            <a:spLocks noGrp="1" noChangeArrowheads="1"/>
          </p:cNvSpPr>
          <p:nvPr>
            <p:ph type="sldNum" sz="quarter" idx="11"/>
          </p:nvPr>
        </p:nvSpPr>
        <p:spPr>
          <a:ln/>
        </p:spPr>
        <p:txBody>
          <a:bodyPr/>
          <a:lstStyle>
            <a:lvl1pPr>
              <a:defRPr/>
            </a:lvl1pPr>
          </a:lstStyle>
          <a:p>
            <a:pPr>
              <a:defRPr/>
            </a:pPr>
            <a:fld id="{CEAF4073-DECC-4644-97E8-28823B82B8CB}"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
        <p:nvSpPr>
          <p:cNvPr id="4" name="Rectangle 9"/>
          <p:cNvSpPr>
            <a:spLocks noGrp="1" noChangeArrowheads="1"/>
          </p:cNvSpPr>
          <p:nvPr>
            <p:ph type="sldNum" sz="quarter" idx="11"/>
          </p:nvPr>
        </p:nvSpPr>
        <p:spPr>
          <a:ln/>
        </p:spPr>
        <p:txBody>
          <a:bodyPr/>
          <a:lstStyle>
            <a:lvl1pPr>
              <a:defRPr/>
            </a:lvl1pPr>
          </a:lstStyle>
          <a:p>
            <a:pPr>
              <a:defRPr/>
            </a:pPr>
            <a:fld id="{C825714F-3D57-4B4D-BE67-0563C55F06CC}"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fld id="{C870147C-0CE3-444F-BE71-F4A3B420DF3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943DAA-8534-46F6-B24A-6BDCC2D2390B}"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2C9D044A-D53C-4B05-89B7-CD3AAB4D0A33}"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12CBA30C-4E91-454F-B501-20DD395D438A}"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C40C3E3A-8BB4-4977-B0FA-9C4185465C23}"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8F2F1D99-A3BB-4832-B26F-8579BA422C97}"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9EA9AB6D-DE6B-48DC-B0BB-C253F986A876}"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3AA6B74C-9219-4A5C-80CF-EA5E80059886}"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29186B45-3878-484A-B87D-B78F01CE1B8D}"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6A3813FE-0AB4-4311-B565-350D8CCC8EF9}"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
        <p:nvSpPr>
          <p:cNvPr id="8" name="Rectangle 9"/>
          <p:cNvSpPr>
            <a:spLocks noGrp="1" noChangeArrowheads="1"/>
          </p:cNvSpPr>
          <p:nvPr>
            <p:ph type="sldNum" sz="quarter" idx="11"/>
          </p:nvPr>
        </p:nvSpPr>
        <p:spPr>
          <a:ln/>
        </p:spPr>
        <p:txBody>
          <a:bodyPr/>
          <a:lstStyle>
            <a:lvl1pPr>
              <a:defRPr/>
            </a:lvl1pPr>
          </a:lstStyle>
          <a:p>
            <a:pPr>
              <a:defRPr/>
            </a:pPr>
            <a:fld id="{CEAF4073-DECC-4644-97E8-28823B82B8CB}"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
        <p:nvSpPr>
          <p:cNvPr id="4" name="Rectangle 9"/>
          <p:cNvSpPr>
            <a:spLocks noGrp="1" noChangeArrowheads="1"/>
          </p:cNvSpPr>
          <p:nvPr>
            <p:ph type="sldNum" sz="quarter" idx="11"/>
          </p:nvPr>
        </p:nvSpPr>
        <p:spPr>
          <a:ln/>
        </p:spPr>
        <p:txBody>
          <a:bodyPr/>
          <a:lstStyle>
            <a:lvl1pPr>
              <a:defRPr/>
            </a:lvl1pPr>
          </a:lstStyle>
          <a:p>
            <a:pPr>
              <a:defRPr/>
            </a:pPr>
            <a:fld id="{C825714F-3D57-4B4D-BE67-0563C55F06C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943DAA-8534-46F6-B24A-6BDCC2D2390B}"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
        <p:nvSpPr>
          <p:cNvPr id="3" name="Rectangle 9"/>
          <p:cNvSpPr>
            <a:spLocks noGrp="1" noChangeArrowheads="1"/>
          </p:cNvSpPr>
          <p:nvPr>
            <p:ph type="sldNum" sz="quarter" idx="11"/>
          </p:nvPr>
        </p:nvSpPr>
        <p:spPr>
          <a:ln/>
        </p:spPr>
        <p:txBody>
          <a:bodyPr/>
          <a:lstStyle>
            <a:lvl1pPr>
              <a:defRPr/>
            </a:lvl1pPr>
          </a:lstStyle>
          <a:p>
            <a:pPr>
              <a:defRPr/>
            </a:pPr>
            <a:fld id="{C870147C-0CE3-444F-BE71-F4A3B420DF39}"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2C9D044A-D53C-4B05-89B7-CD3AAB4D0A33}"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
        <p:nvSpPr>
          <p:cNvPr id="6" name="Rectangle 9"/>
          <p:cNvSpPr>
            <a:spLocks noGrp="1" noChangeArrowheads="1"/>
          </p:cNvSpPr>
          <p:nvPr>
            <p:ph type="sldNum" sz="quarter" idx="11"/>
          </p:nvPr>
        </p:nvSpPr>
        <p:spPr>
          <a:ln/>
        </p:spPr>
        <p:txBody>
          <a:bodyPr/>
          <a:lstStyle>
            <a:lvl1pPr>
              <a:defRPr/>
            </a:lvl1pPr>
          </a:lstStyle>
          <a:p>
            <a:pPr>
              <a:defRPr/>
            </a:pPr>
            <a:fld id="{12CBA30C-4E91-454F-B501-20DD395D438A}"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C40C3E3A-8BB4-4977-B0FA-9C4185465C23}"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8F2F1D99-A3BB-4832-B26F-8579BA422C9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943DAA-8534-46F6-B24A-6BDCC2D2390B}" type="datetimeFigureOut">
              <a:rPr lang="en-US" smtClean="0"/>
              <a:pPr/>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943DAA-8534-46F6-B24A-6BDCC2D2390B}" type="datetimeFigureOut">
              <a:rPr lang="en-US" smtClean="0"/>
              <a:pPr/>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43DAA-8534-46F6-B24A-6BDCC2D2390B}" type="datetimeFigureOut">
              <a:rPr lang="en-US" smtClean="0"/>
              <a:pPr/>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43DAA-8534-46F6-B24A-6BDCC2D2390B}"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43DAA-8534-46F6-B24A-6BDCC2D2390B}"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E5827-66D2-49B9-B850-8B3CDDA1F2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43DAA-8534-46F6-B24A-6BDCC2D2390B}" type="datetimeFigureOut">
              <a:rPr lang="en-US" smtClean="0"/>
              <a:pPr/>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E5827-66D2-49B9-B850-8B3CDDA1F2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ftr" sz="quarter" idx="3"/>
          </p:nvPr>
        </p:nvSpPr>
        <p:spPr bwMode="auto">
          <a:xfrm>
            <a:off x="5486400" y="61722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smtClean="0"/>
            </a:lvl1pPr>
          </a:lstStyle>
          <a:p>
            <a:pPr>
              <a:defRPr/>
            </a:pPr>
            <a:endParaRPr lang="en-US"/>
          </a:p>
        </p:txBody>
      </p:sp>
      <p:sp>
        <p:nvSpPr>
          <p:cNvPr id="1033" name="Rectangle 9"/>
          <p:cNvSpPr>
            <a:spLocks noGrp="1" noChangeArrowheads="1"/>
          </p:cNvSpPr>
          <p:nvPr>
            <p:ph type="sldNum" sz="quarter" idx="4"/>
          </p:nvPr>
        </p:nvSpPr>
        <p:spPr bwMode="auto">
          <a:xfrm>
            <a:off x="5867400" y="63246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494CA2E-10DA-431D-9CD1-311EB3EEE794}" type="slidenum">
              <a:rPr lang="en-US" altLang="en-US"/>
              <a:pPr>
                <a:defRPr/>
              </a:pPr>
              <a:t>‹#›</a:t>
            </a:fld>
            <a:endParaRPr lang="en-US" altLang="en-US"/>
          </a:p>
        </p:txBody>
      </p:sp>
      <p:pic>
        <p:nvPicPr>
          <p:cNvPr id="1029" name="Picture 10" descr="ADB-Logo-12mm"/>
          <p:cNvPicPr>
            <a:picLocks noChangeAspect="1" noChangeArrowheads="1"/>
          </p:cNvPicPr>
          <p:nvPr userDrawn="1"/>
        </p:nvPicPr>
        <p:blipFill>
          <a:blip r:embed="rId13"/>
          <a:srcRect/>
          <a:stretch>
            <a:fillRect/>
          </a:stretch>
        </p:blipFill>
        <p:spPr bwMode="auto">
          <a:xfrm>
            <a:off x="7997825" y="5711825"/>
            <a:ext cx="887413" cy="887413"/>
          </a:xfrm>
          <a:prstGeom prst="rect">
            <a:avLst/>
          </a:prstGeom>
          <a:noFill/>
          <a:ln w="9525">
            <a:noFill/>
            <a:miter lim="800000"/>
            <a:headEnd/>
            <a:tailEnd/>
          </a:ln>
        </p:spPr>
      </p:pic>
      <p:sp>
        <p:nvSpPr>
          <p:cNvPr id="1030" name="Rectangle 11"/>
          <p:cNvSpPr>
            <a:spLocks noChangeArrowheads="1"/>
          </p:cNvSpPr>
          <p:nvPr userDrawn="1"/>
        </p:nvSpPr>
        <p:spPr bwMode="auto">
          <a:xfrm>
            <a:off x="0" y="6629400"/>
            <a:ext cx="9144000" cy="228600"/>
          </a:xfrm>
          <a:prstGeom prst="rect">
            <a:avLst/>
          </a:prstGeom>
          <a:gradFill rotWithShape="0">
            <a:gsLst>
              <a:gs pos="0">
                <a:srgbClr val="767600"/>
              </a:gs>
              <a:gs pos="50000">
                <a:srgbClr val="FFFF00"/>
              </a:gs>
              <a:gs pos="100000">
                <a:srgbClr val="767600"/>
              </a:gs>
            </a:gsLst>
            <a:lin ang="5400000" scaled="1"/>
          </a:gradFill>
          <a:ln>
            <a:noFill/>
          </a:ln>
          <a:extLst>
            <a:ext uri="{91240B29-F687-4F45-9708-019B960494DF}"/>
          </a:extLst>
        </p:spPr>
        <p:txBody>
          <a:bodyPr wrap="none" anchor="ct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ftr" sz="quarter" idx="3"/>
          </p:nvPr>
        </p:nvSpPr>
        <p:spPr bwMode="auto">
          <a:xfrm>
            <a:off x="5486400" y="61722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smtClean="0"/>
            </a:lvl1pPr>
          </a:lstStyle>
          <a:p>
            <a:pPr>
              <a:defRPr/>
            </a:pPr>
            <a:endParaRPr lang="en-US"/>
          </a:p>
        </p:txBody>
      </p:sp>
      <p:sp>
        <p:nvSpPr>
          <p:cNvPr id="1033" name="Rectangle 9"/>
          <p:cNvSpPr>
            <a:spLocks noGrp="1" noChangeArrowheads="1"/>
          </p:cNvSpPr>
          <p:nvPr>
            <p:ph type="sldNum" sz="quarter" idx="4"/>
          </p:nvPr>
        </p:nvSpPr>
        <p:spPr bwMode="auto">
          <a:xfrm>
            <a:off x="5867400" y="63246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494CA2E-10DA-431D-9CD1-311EB3EEE794}" type="slidenum">
              <a:rPr lang="en-US" altLang="en-US"/>
              <a:pPr>
                <a:defRPr/>
              </a:pPr>
              <a:t>‹#›</a:t>
            </a:fld>
            <a:endParaRPr lang="en-US" altLang="en-US"/>
          </a:p>
        </p:txBody>
      </p:sp>
      <p:pic>
        <p:nvPicPr>
          <p:cNvPr id="1029" name="Picture 10" descr="ADB-Logo-12mm"/>
          <p:cNvPicPr>
            <a:picLocks noChangeAspect="1" noChangeArrowheads="1"/>
          </p:cNvPicPr>
          <p:nvPr userDrawn="1"/>
        </p:nvPicPr>
        <p:blipFill>
          <a:blip r:embed="rId13"/>
          <a:srcRect/>
          <a:stretch>
            <a:fillRect/>
          </a:stretch>
        </p:blipFill>
        <p:spPr bwMode="auto">
          <a:xfrm>
            <a:off x="7997825" y="5711825"/>
            <a:ext cx="887413" cy="887413"/>
          </a:xfrm>
          <a:prstGeom prst="rect">
            <a:avLst/>
          </a:prstGeom>
          <a:noFill/>
          <a:ln w="9525">
            <a:noFill/>
            <a:miter lim="800000"/>
            <a:headEnd/>
            <a:tailEnd/>
          </a:ln>
        </p:spPr>
      </p:pic>
      <p:sp>
        <p:nvSpPr>
          <p:cNvPr id="1030" name="Rectangle 11"/>
          <p:cNvSpPr>
            <a:spLocks noChangeArrowheads="1"/>
          </p:cNvSpPr>
          <p:nvPr userDrawn="1"/>
        </p:nvSpPr>
        <p:spPr bwMode="auto">
          <a:xfrm>
            <a:off x="0" y="6629400"/>
            <a:ext cx="9144000" cy="228600"/>
          </a:xfrm>
          <a:prstGeom prst="rect">
            <a:avLst/>
          </a:prstGeom>
          <a:gradFill rotWithShape="0">
            <a:gsLst>
              <a:gs pos="0">
                <a:srgbClr val="767600"/>
              </a:gs>
              <a:gs pos="50000">
                <a:srgbClr val="FFFF00"/>
              </a:gs>
              <a:gs pos="100000">
                <a:srgbClr val="767600"/>
              </a:gs>
            </a:gsLst>
            <a:lin ang="5400000" scaled="1"/>
          </a:gradFill>
          <a:ln>
            <a:noFill/>
          </a:ln>
          <a:extLst>
            <a:ext uri="{91240B29-F687-4F45-9708-019B960494DF}"/>
          </a:extLst>
        </p:spPr>
        <p:txBody>
          <a:bodyPr wrap="none" anchor="ct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ftr" sz="quarter" idx="3"/>
          </p:nvPr>
        </p:nvSpPr>
        <p:spPr bwMode="auto">
          <a:xfrm>
            <a:off x="5486400" y="61722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smtClean="0"/>
            </a:lvl1pPr>
          </a:lstStyle>
          <a:p>
            <a:pPr>
              <a:defRPr/>
            </a:pPr>
            <a:endParaRPr lang="en-US"/>
          </a:p>
        </p:txBody>
      </p:sp>
      <p:sp>
        <p:nvSpPr>
          <p:cNvPr id="1033" name="Rectangle 9"/>
          <p:cNvSpPr>
            <a:spLocks noGrp="1" noChangeArrowheads="1"/>
          </p:cNvSpPr>
          <p:nvPr>
            <p:ph type="sldNum" sz="quarter" idx="4"/>
          </p:nvPr>
        </p:nvSpPr>
        <p:spPr bwMode="auto">
          <a:xfrm>
            <a:off x="5867400" y="63246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494CA2E-10DA-431D-9CD1-311EB3EEE794}" type="slidenum">
              <a:rPr lang="en-US" altLang="en-US"/>
              <a:pPr>
                <a:defRPr/>
              </a:pPr>
              <a:t>‹#›</a:t>
            </a:fld>
            <a:endParaRPr lang="en-US" altLang="en-US"/>
          </a:p>
        </p:txBody>
      </p:sp>
      <p:pic>
        <p:nvPicPr>
          <p:cNvPr id="1029" name="Picture 10" descr="ADB-Logo-12mm"/>
          <p:cNvPicPr>
            <a:picLocks noChangeAspect="1" noChangeArrowheads="1"/>
          </p:cNvPicPr>
          <p:nvPr userDrawn="1"/>
        </p:nvPicPr>
        <p:blipFill>
          <a:blip r:embed="rId13"/>
          <a:srcRect/>
          <a:stretch>
            <a:fillRect/>
          </a:stretch>
        </p:blipFill>
        <p:spPr bwMode="auto">
          <a:xfrm>
            <a:off x="7997825" y="5711825"/>
            <a:ext cx="887413" cy="887413"/>
          </a:xfrm>
          <a:prstGeom prst="rect">
            <a:avLst/>
          </a:prstGeom>
          <a:noFill/>
          <a:ln w="9525">
            <a:noFill/>
            <a:miter lim="800000"/>
            <a:headEnd/>
            <a:tailEnd/>
          </a:ln>
        </p:spPr>
      </p:pic>
      <p:sp>
        <p:nvSpPr>
          <p:cNvPr id="1030" name="Rectangle 11"/>
          <p:cNvSpPr>
            <a:spLocks noChangeArrowheads="1"/>
          </p:cNvSpPr>
          <p:nvPr userDrawn="1"/>
        </p:nvSpPr>
        <p:spPr bwMode="auto">
          <a:xfrm>
            <a:off x="0" y="6629400"/>
            <a:ext cx="9144000" cy="228600"/>
          </a:xfrm>
          <a:prstGeom prst="rect">
            <a:avLst/>
          </a:prstGeom>
          <a:gradFill rotWithShape="0">
            <a:gsLst>
              <a:gs pos="0">
                <a:srgbClr val="767600"/>
              </a:gs>
              <a:gs pos="50000">
                <a:srgbClr val="FFFF00"/>
              </a:gs>
              <a:gs pos="100000">
                <a:srgbClr val="767600"/>
              </a:gs>
            </a:gsLst>
            <a:lin ang="5400000" scaled="1"/>
          </a:gradFill>
          <a:ln>
            <a:noFill/>
          </a:ln>
          <a:extLst>
            <a:ext uri="{91240B29-F687-4F45-9708-019B960494DF}"/>
          </a:extLst>
        </p:spPr>
        <p:txBody>
          <a:bodyPr wrap="none" anchor="ct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adb.org/publication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asiafoundation.org/public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rot="1894303">
            <a:off x="5905741" y="1871547"/>
            <a:ext cx="1795470" cy="2561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2" name="Rectangle 2"/>
          <p:cNvSpPr>
            <a:spLocks noGrp="1" noChangeArrowheads="1"/>
          </p:cNvSpPr>
          <p:nvPr>
            <p:ph type="title"/>
          </p:nvPr>
        </p:nvSpPr>
        <p:spPr>
          <a:xfrm>
            <a:off x="0" y="228600"/>
            <a:ext cx="9144000" cy="1143000"/>
          </a:xfrm>
        </p:spPr>
        <p:txBody>
          <a:bodyPr/>
          <a:lstStyle/>
          <a:p>
            <a:pPr eaLnBrk="1" hangingPunct="1"/>
            <a:r>
              <a:rPr lang="en-US" altLang="en-US" sz="2800" b="1" dirty="0" smtClean="0">
                <a:solidFill>
                  <a:schemeClr val="tx1"/>
                </a:solidFill>
                <a:ea typeface="ＭＳ Ｐゴシック" pitchFamily="34" charset="-128"/>
              </a:rPr>
              <a:t>Equipping Youth for Employment (EYE) </a:t>
            </a:r>
            <a:br>
              <a:rPr lang="en-US" altLang="en-US" sz="2800" b="1" dirty="0" smtClean="0">
                <a:solidFill>
                  <a:schemeClr val="tx1"/>
                </a:solidFill>
                <a:ea typeface="ＭＳ Ｐゴシック" pitchFamily="34" charset="-128"/>
              </a:rPr>
            </a:br>
            <a:r>
              <a:rPr lang="en-US" altLang="en-US" sz="2800" b="1" dirty="0" smtClean="0">
                <a:solidFill>
                  <a:schemeClr val="tx1"/>
                </a:solidFill>
                <a:ea typeface="ＭＳ Ｐゴシック" pitchFamily="34" charset="-128"/>
              </a:rPr>
              <a:t>T</a:t>
            </a:r>
            <a:r>
              <a:rPr lang="en-GB" altLang="en-US" sz="2800" b="1" dirty="0" smtClean="0">
                <a:solidFill>
                  <a:schemeClr val="tx1"/>
                </a:solidFill>
                <a:ea typeface="ＭＳ Ｐゴシック" pitchFamily="34" charset="-128"/>
              </a:rPr>
              <a:t>he Inclusion of Social Dimensions in the Curriculum</a:t>
            </a:r>
            <a:endParaRPr lang="en-US" altLang="en-US" sz="2800" b="1" dirty="0" smtClean="0">
              <a:solidFill>
                <a:schemeClr val="tx1"/>
              </a:solidFill>
              <a:ea typeface="ＭＳ Ｐゴシック" pitchFamily="34" charset="-128"/>
            </a:endParaRPr>
          </a:p>
        </p:txBody>
      </p:sp>
      <p:sp>
        <p:nvSpPr>
          <p:cNvPr id="2053"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eaLnBrk="1" hangingPunct="1">
              <a:buNone/>
            </a:pPr>
            <a:endParaRPr lang="en-US" altLang="en-US" sz="2400" dirty="0" smtClean="0">
              <a:ea typeface="ＭＳ Ｐゴシック" pitchFamily="34" charset="-128"/>
            </a:endParaRPr>
          </a:p>
          <a:p>
            <a:pPr algn="r" eaLnBrk="1" hangingPunct="1">
              <a:buNone/>
            </a:pPr>
            <a:endParaRPr lang="en-US" altLang="en-US" sz="2400" dirty="0" smtClean="0">
              <a:ea typeface="ＭＳ Ｐゴシック" pitchFamily="34" charset="-128"/>
            </a:endParaRPr>
          </a:p>
          <a:p>
            <a:pPr algn="r" eaLnBrk="1" hangingPunct="1">
              <a:buNone/>
            </a:pPr>
            <a:endParaRPr lang="en-US" altLang="en-US" sz="2400" dirty="0" smtClean="0">
              <a:ea typeface="ＭＳ Ｐゴシック" pitchFamily="34" charset="-128"/>
            </a:endParaRPr>
          </a:p>
          <a:p>
            <a:pPr algn="r" eaLnBrk="1" hangingPunct="1">
              <a:buNone/>
            </a:pPr>
            <a:endParaRPr lang="en-US" altLang="en-US" sz="2400" dirty="0" smtClean="0">
              <a:ea typeface="ＭＳ Ｐゴシック" pitchFamily="34" charset="-128"/>
            </a:endParaRPr>
          </a:p>
          <a:p>
            <a:pPr algn="r" eaLnBrk="1" hangingPunct="1">
              <a:buNone/>
            </a:pPr>
            <a:endParaRPr lang="en-US" altLang="en-US" sz="2400" dirty="0" smtClean="0">
              <a:ea typeface="ＭＳ Ｐゴシック" pitchFamily="34" charset="-128"/>
            </a:endParaRPr>
          </a:p>
          <a:p>
            <a:pPr algn="r" eaLnBrk="1" hangingPunct="1">
              <a:buNone/>
            </a:pPr>
            <a:endParaRPr lang="en-US" altLang="en-US" sz="2400" dirty="0" smtClean="0">
              <a:ea typeface="ＭＳ Ｐゴシック" pitchFamily="34" charset="-128"/>
            </a:endParaRPr>
          </a:p>
          <a:p>
            <a:pPr algn="r" eaLnBrk="1" hangingPunct="1">
              <a:buNone/>
            </a:pPr>
            <a:endParaRPr lang="en-US" altLang="en-US" sz="2400" dirty="0" smtClean="0">
              <a:ea typeface="ＭＳ Ｐゴシック" pitchFamily="34" charset="-128"/>
            </a:endParaRPr>
          </a:p>
        </p:txBody>
      </p:sp>
      <p:sp>
        <p:nvSpPr>
          <p:cNvPr id="2054" name="Text Box 4"/>
          <p:cNvSpPr txBox="1">
            <a:spLocks noChangeArrowheads="1"/>
          </p:cNvSpPr>
          <p:nvPr/>
        </p:nvSpPr>
        <p:spPr bwMode="auto">
          <a:xfrm>
            <a:off x="0" y="4800600"/>
            <a:ext cx="9144000" cy="1723549"/>
          </a:xfrm>
          <a:prstGeom prst="rect">
            <a:avLst/>
          </a:prstGeom>
          <a:noFill/>
          <a:ln w="9525">
            <a:noFill/>
            <a:miter lim="800000"/>
            <a:headEnd/>
            <a:tailEnd/>
          </a:ln>
        </p:spPr>
        <p:txBody>
          <a:bodyPr wrap="square">
            <a:spAutoFit/>
          </a:bodyPr>
          <a:lstStyle/>
          <a:p>
            <a:pPr algn="r">
              <a:defRPr/>
            </a:pPr>
            <a:r>
              <a:rPr lang="en-US" altLang="en-US" b="1" dirty="0"/>
              <a:t>  </a:t>
            </a:r>
            <a:r>
              <a:rPr lang="en-US" altLang="en-US" sz="2400" dirty="0" smtClean="0">
                <a:ea typeface="ＭＳ Ｐゴシック" pitchFamily="34" charset="-128"/>
              </a:rPr>
              <a:t>Yangon</a:t>
            </a:r>
          </a:p>
          <a:p>
            <a:pPr algn="r">
              <a:defRPr/>
            </a:pPr>
            <a:r>
              <a:rPr lang="en-US" altLang="en-US" sz="2400" dirty="0" smtClean="0">
                <a:ea typeface="ＭＳ Ｐゴシック" pitchFamily="34" charset="-128"/>
              </a:rPr>
              <a:t>December 2017</a:t>
            </a:r>
          </a:p>
          <a:p>
            <a:pPr algn="ctr">
              <a:defRPr/>
            </a:pPr>
            <a:endParaRPr lang="en-US" b="1" dirty="0" smtClean="0">
              <a:solidFill>
                <a:srgbClr val="000000"/>
              </a:solidFill>
            </a:endParaRPr>
          </a:p>
          <a:p>
            <a:pPr algn="ctr">
              <a:defRPr/>
            </a:pPr>
            <a:r>
              <a:rPr lang="en-US" sz="2000" b="1" dirty="0" smtClean="0">
                <a:solidFill>
                  <a:srgbClr val="000000"/>
                </a:solidFill>
              </a:rPr>
              <a:t>Yin </a:t>
            </a:r>
            <a:r>
              <a:rPr lang="en-US" sz="2000" b="1" dirty="0" err="1" smtClean="0">
                <a:solidFill>
                  <a:srgbClr val="000000"/>
                </a:solidFill>
              </a:rPr>
              <a:t>Yin</a:t>
            </a:r>
            <a:r>
              <a:rPr lang="en-US" sz="2000" b="1" dirty="0" smtClean="0">
                <a:solidFill>
                  <a:srgbClr val="000000"/>
                </a:solidFill>
              </a:rPr>
              <a:t> Aye</a:t>
            </a:r>
          </a:p>
          <a:p>
            <a:pPr algn="ctr">
              <a:defRPr/>
            </a:pPr>
            <a:r>
              <a:rPr lang="en-US" sz="2000" b="1" dirty="0" smtClean="0">
                <a:solidFill>
                  <a:srgbClr val="000000"/>
                </a:solidFill>
              </a:rPr>
              <a:t>EYE- Curriculum Development &amp; Social Impact Team  </a:t>
            </a:r>
            <a:endParaRPr lang="en-US" altLang="en-US" sz="2000" b="1" dirty="0"/>
          </a:p>
        </p:txBody>
      </p:sp>
      <p:pic>
        <p:nvPicPr>
          <p:cNvPr id="2" name="Picture 2"/>
          <p:cNvPicPr>
            <a:picLocks noChangeAspect="1" noChangeArrowheads="1"/>
          </p:cNvPicPr>
          <p:nvPr/>
        </p:nvPicPr>
        <p:blipFill>
          <a:blip r:embed="rId3"/>
          <a:srcRect/>
          <a:stretch>
            <a:fillRect/>
          </a:stretch>
        </p:blipFill>
        <p:spPr bwMode="auto">
          <a:xfrm rot="343402">
            <a:off x="3915486" y="1536429"/>
            <a:ext cx="1902186" cy="2494725"/>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a:ext uri="{909E8E84-426E-40DD-AFC4-6F175D3DCCD1}"/>
          </a:extLst>
        </p:spPr>
      </p:pic>
      <p:pic>
        <p:nvPicPr>
          <p:cNvPr id="9" name="Picture 8" descr="C:\Users\user\AppData\Local\Temp\IMG_20161207_162252.jpg"/>
          <p:cNvPicPr/>
          <p:nvPr/>
        </p:nvPicPr>
        <p:blipFill>
          <a:blip r:embed="rId4"/>
          <a:srcRect l="17054" t="7708" r="8872" b="20245"/>
          <a:stretch>
            <a:fillRect/>
          </a:stretch>
        </p:blipFill>
        <p:spPr bwMode="auto">
          <a:xfrm rot="4416656">
            <a:off x="1501790" y="1868615"/>
            <a:ext cx="24384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5" name="Picture 7"/>
          <p:cNvPicPr>
            <a:picLocks noChangeAspect="1" noChangeArrowheads="1"/>
          </p:cNvPicPr>
          <p:nvPr/>
        </p:nvPicPr>
        <p:blipFill>
          <a:blip r:embed="rId5"/>
          <a:srcRect/>
          <a:stretch>
            <a:fillRect/>
          </a:stretch>
        </p:blipFill>
        <p:spPr bwMode="auto">
          <a:xfrm rot="18329937">
            <a:off x="797719" y="2861033"/>
            <a:ext cx="1798637" cy="2514600"/>
          </a:xfrm>
          <a:prstGeom prst="rect">
            <a:avLst/>
          </a:prstGeom>
          <a:noFill/>
          <a:ln w="19050" cap="sq">
            <a:solidFill>
              <a:srgbClr val="000000"/>
            </a:solidFill>
            <a:miter lim="800000"/>
            <a:headEnd/>
            <a:tailEnd/>
          </a:ln>
          <a:effectLst>
            <a:outerShdw blurRad="63500" dist="38100" dir="2700000" algn="tl" rotWithShape="0">
              <a:srgbClr val="000000">
                <a:alpha val="42998"/>
              </a:srgbClr>
            </a:outerShdw>
          </a:effectLst>
          <a:extLst>
            <a:ext uri="{909E8E84-426E-40DD-AFC4-6F175D3DCCD1}"/>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r>
              <a:rPr lang="en-US" altLang="en-US" sz="3600" b="1" dirty="0" smtClean="0">
                <a:solidFill>
                  <a:srgbClr val="0070C0"/>
                </a:solidFill>
                <a:ea typeface="ＭＳ Ｐゴシック" pitchFamily="34" charset="-128"/>
              </a:rPr>
              <a:t>Social Dimensions CDT Group Discussion Summary </a:t>
            </a:r>
          </a:p>
        </p:txBody>
      </p:sp>
      <p:sp>
        <p:nvSpPr>
          <p:cNvPr id="10243"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rPr>
              <a:t>Question: Why is </a:t>
            </a:r>
            <a:r>
              <a:rPr lang="en-US" altLang="en-US" b="1" dirty="0" smtClean="0">
                <a:ea typeface="ＭＳ Ｐゴシック" pitchFamily="34" charset="-128"/>
              </a:rPr>
              <a:t>disability</a:t>
            </a:r>
            <a:r>
              <a:rPr lang="en-US" altLang="en-US" dirty="0" smtClean="0">
                <a:ea typeface="ＭＳ Ｐゴシック" pitchFamily="34" charset="-128"/>
              </a:rPr>
              <a:t> an important issue in the development of curriculum?</a:t>
            </a:r>
          </a:p>
          <a:p>
            <a:endParaRPr lang="en-US" altLang="en-US" dirty="0" smtClean="0">
              <a:ea typeface="ＭＳ Ｐゴシック" pitchFamily="34" charset="-128"/>
            </a:endParaRPr>
          </a:p>
          <a:p>
            <a:r>
              <a:rPr lang="en-US" altLang="en-US" dirty="0" smtClean="0">
                <a:ea typeface="ＭＳ Ｐゴシック" pitchFamily="34" charset="-128"/>
              </a:rPr>
              <a:t>CDT Response: No child should be left out and the curriculum and pedagogy needs to be reformed to support sensitive and inclusive environment for every child, including children with disabilities. </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se1.mm.bing.net/th?id=OIP.9nkn-d4S32cUma-d9KkmMADjES&amp;pid=15.1&amp;P=0&amp;w=300&amp;h=300"/>
          <p:cNvPicPr>
            <a:picLocks noChangeAspect="1" noChangeArrowheads="1"/>
          </p:cNvPicPr>
          <p:nvPr/>
        </p:nvPicPr>
        <p:blipFill>
          <a:blip r:embed="rId2"/>
          <a:srcRect b="5856"/>
          <a:stretch>
            <a:fillRect/>
          </a:stretch>
        </p:blipFill>
        <p:spPr bwMode="auto">
          <a:xfrm>
            <a:off x="6553200" y="762000"/>
            <a:ext cx="2468880" cy="2057400"/>
          </a:xfrm>
          <a:prstGeom prst="rect">
            <a:avLst/>
          </a:prstGeom>
          <a:noFill/>
        </p:spPr>
      </p:pic>
      <p:sp>
        <p:nvSpPr>
          <p:cNvPr id="11266" name="Title 1"/>
          <p:cNvSpPr>
            <a:spLocks noGrp="1"/>
          </p:cNvSpPr>
          <p:nvPr>
            <p:ph type="title"/>
          </p:nvPr>
        </p:nvSpPr>
        <p:spPr>
          <a:xfrm>
            <a:off x="228600" y="228600"/>
            <a:ext cx="8229600" cy="1143000"/>
          </a:xfrm>
        </p:spPr>
        <p:txBody>
          <a:bodyPr>
            <a:noAutofit/>
          </a:bodyPr>
          <a:lstStyle/>
          <a:p>
            <a:r>
              <a:rPr lang="en-US" altLang="en-US" sz="3600" b="1" dirty="0" smtClean="0">
                <a:solidFill>
                  <a:srgbClr val="0070C0"/>
                </a:solidFill>
                <a:ea typeface="ＭＳ Ｐゴシック" pitchFamily="34" charset="-128"/>
              </a:rPr>
              <a:t>Social Dimensions CDT Group Discussion Summary</a:t>
            </a:r>
          </a:p>
        </p:txBody>
      </p:sp>
      <p:sp>
        <p:nvSpPr>
          <p:cNvPr id="11267" name="Content Placeholder 2"/>
          <p:cNvSpPr>
            <a:spLocks noGrp="1"/>
          </p:cNvSpPr>
          <p:nvPr>
            <p:ph idx="1"/>
          </p:nvPr>
        </p:nvSpPr>
        <p:spPr bwMode="auto">
          <a:xfrm>
            <a:off x="228600" y="1447800"/>
            <a:ext cx="8610600" cy="4525963"/>
          </a:xfrm>
          <a:noFill/>
          <a:ln>
            <a:miter lim="800000"/>
            <a:headEnd/>
            <a:tailEnd/>
          </a:ln>
        </p:spPr>
        <p:txBody>
          <a:bodyPr vert="horz" wrap="square" lIns="91440" tIns="45720" rIns="91440" bIns="45720" numCol="1" anchor="t" anchorCtr="0" compatLnSpc="1">
            <a:prstTxWarp prst="textNoShape">
              <a:avLst/>
            </a:prstTxWarp>
            <a:normAutofit/>
          </a:bodyPr>
          <a:lstStyle/>
          <a:p>
            <a:r>
              <a:rPr lang="en-US" altLang="en-US" sz="2300" dirty="0" smtClean="0">
                <a:ea typeface="ＭＳ Ｐゴシック" pitchFamily="34" charset="-128"/>
              </a:rPr>
              <a:t>Question: Why is </a:t>
            </a:r>
            <a:r>
              <a:rPr lang="en-US" altLang="en-US" sz="2300" b="1" dirty="0" smtClean="0">
                <a:ea typeface="ＭＳ Ｐゴシック" pitchFamily="34" charset="-128"/>
              </a:rPr>
              <a:t>poverty</a:t>
            </a:r>
            <a:r>
              <a:rPr lang="en-US" altLang="en-US" sz="2300" dirty="0" smtClean="0">
                <a:ea typeface="ＭＳ Ｐゴシック" pitchFamily="34" charset="-128"/>
              </a:rPr>
              <a:t> an important </a:t>
            </a:r>
          </a:p>
          <a:p>
            <a:pPr>
              <a:buNone/>
            </a:pPr>
            <a:r>
              <a:rPr lang="en-US" altLang="en-US" sz="2300" dirty="0" smtClean="0">
                <a:ea typeface="ＭＳ Ｐゴシック" pitchFamily="34" charset="-128"/>
              </a:rPr>
              <a:t>Issue in the development of curriculum?</a:t>
            </a:r>
          </a:p>
          <a:p>
            <a:pPr>
              <a:buNone/>
            </a:pPr>
            <a:endParaRPr lang="en-US" altLang="en-US" sz="2300" dirty="0" smtClean="0">
              <a:ea typeface="ＭＳ Ｐゴシック" pitchFamily="34" charset="-128"/>
            </a:endParaRPr>
          </a:p>
          <a:p>
            <a:pPr algn="just"/>
            <a:r>
              <a:rPr lang="en-US" altLang="en-US" sz="2300" dirty="0" smtClean="0">
                <a:ea typeface="ＭＳ Ｐゴシック" pitchFamily="34" charset="-128"/>
              </a:rPr>
              <a:t>CDT Response: Groups highlighted link between poverty, education and employment and the importance of both policy and implementation/operations. Some noted poverty is a barrier for SES and decent employment and that curriculum, classroom activities and pedagogy should be sensitive to all children regardless of income, family status or background.</a:t>
            </a:r>
          </a:p>
        </p:txBody>
      </p:sp>
      <p:pic>
        <p:nvPicPr>
          <p:cNvPr id="19464" name="Picture 8" descr="http://1.bp.blogspot.com/-BEYxytDXOtk/T4jv-noohhI/AAAAAAAAD7k/Y_wGmTBXJ-g/s1600/140412SATISH.jpg"/>
          <p:cNvPicPr>
            <a:picLocks noChangeAspect="1" noChangeArrowheads="1"/>
          </p:cNvPicPr>
          <p:nvPr/>
        </p:nvPicPr>
        <p:blipFill>
          <a:blip r:embed="rId3" cstate="print"/>
          <a:srcRect/>
          <a:stretch>
            <a:fillRect/>
          </a:stretch>
        </p:blipFill>
        <p:spPr bwMode="auto">
          <a:xfrm>
            <a:off x="5334000" y="4572000"/>
            <a:ext cx="3318275" cy="21057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460" name="Picture 4" descr="http://images.dailytrust.com.ng/cms/gall_content/2016/2/2016_2$largeimg112_Feb_2016_221516037.jpg"/>
          <p:cNvPicPr>
            <a:picLocks noChangeAspect="1" noChangeArrowheads="1"/>
          </p:cNvPicPr>
          <p:nvPr/>
        </p:nvPicPr>
        <p:blipFill>
          <a:blip r:embed="rId4"/>
          <a:srcRect t="20000" r="-519"/>
          <a:stretch>
            <a:fillRect/>
          </a:stretch>
        </p:blipFill>
        <p:spPr bwMode="auto">
          <a:xfrm>
            <a:off x="304800" y="4648200"/>
            <a:ext cx="4572000" cy="1981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8" name="Straight Connector 7"/>
          <p:cNvCxnSpPr/>
          <p:nvPr/>
        </p:nvCxnSpPr>
        <p:spPr>
          <a:xfrm rot="5400000">
            <a:off x="1562894" y="5676106"/>
            <a:ext cx="16002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28600"/>
            <a:ext cx="9144000" cy="1676400"/>
          </a:xfrm>
        </p:spPr>
        <p:txBody>
          <a:bodyPr anchor="t"/>
          <a:lstStyle/>
          <a:p>
            <a:r>
              <a:rPr lang="en-GB" altLang="en-US" sz="3200" b="1" dirty="0" smtClean="0">
                <a:solidFill>
                  <a:srgbClr val="0070C0"/>
                </a:solidFill>
                <a:ea typeface="ＭＳ Ｐゴシック" pitchFamily="34" charset="-128"/>
              </a:rPr>
              <a:t>Incorporating Social Dimensions &amp; Limitations </a:t>
            </a:r>
            <a:br>
              <a:rPr lang="en-GB" altLang="en-US" sz="3200" b="1" dirty="0" smtClean="0">
                <a:solidFill>
                  <a:srgbClr val="0070C0"/>
                </a:solidFill>
                <a:ea typeface="ＭＳ Ｐゴシック" pitchFamily="34" charset="-128"/>
              </a:rPr>
            </a:br>
            <a:endParaRPr lang="en-US" altLang="en-US" sz="3200" b="1" dirty="0" smtClean="0">
              <a:solidFill>
                <a:srgbClr val="0070C0"/>
              </a:solidFill>
              <a:ea typeface="ＭＳ Ｐゴシック" pitchFamily="34" charset="-128"/>
            </a:endParaRPr>
          </a:p>
        </p:txBody>
      </p:sp>
      <p:sp>
        <p:nvSpPr>
          <p:cNvPr id="15363" name="Content Placeholder 2"/>
          <p:cNvSpPr>
            <a:spLocks noGrp="1"/>
          </p:cNvSpPr>
          <p:nvPr>
            <p:ph idx="1"/>
          </p:nvPr>
        </p:nvSpPr>
        <p:spPr bwMode="auto">
          <a:xfrm>
            <a:off x="228600" y="1295400"/>
            <a:ext cx="8915400" cy="2209800"/>
          </a:xfrm>
          <a:noFill/>
          <a:ln>
            <a:miter lim="800000"/>
            <a:headEnd/>
            <a:tailEnd/>
          </a:ln>
        </p:spPr>
        <p:txBody>
          <a:bodyPr vert="horz" wrap="square" lIns="91440" tIns="45720" rIns="91440" bIns="45720" numCol="1" anchor="t" anchorCtr="0" compatLnSpc="1">
            <a:prstTxWarp prst="textNoShape">
              <a:avLst/>
            </a:prstTxWarp>
            <a:noAutofit/>
          </a:bodyPr>
          <a:lstStyle/>
          <a:p>
            <a:pPr>
              <a:buFont typeface="Wingdings" pitchFamily="2" charset="2"/>
              <a:buChar char="q"/>
            </a:pPr>
            <a:r>
              <a:rPr lang="en-US" altLang="en-US" sz="2400" b="1" dirty="0" smtClean="0">
                <a:ea typeface="ＭＳ Ｐゴシック" pitchFamily="34" charset="-128"/>
              </a:rPr>
              <a:t>Tool for Teacher Education</a:t>
            </a:r>
          </a:p>
          <a:p>
            <a:pPr algn="just">
              <a:buFont typeface="Wingdings" pitchFamily="2" charset="2"/>
              <a:buChar char="Ø"/>
            </a:pPr>
            <a:r>
              <a:rPr lang="en-US" altLang="en-US" sz="2400" dirty="0" smtClean="0">
                <a:ea typeface="ＭＳ Ｐゴシック" pitchFamily="34" charset="-128"/>
              </a:rPr>
              <a:t>A tool to introduce the gender and other social dimensions to all aspects of teacher education and training, from policy &amp; planning to curriculum development, pedagogy and instructional materials.</a:t>
            </a:r>
          </a:p>
          <a:p>
            <a:pPr algn="just">
              <a:buFont typeface="Wingdings" pitchFamily="2" charset="2"/>
              <a:buChar char="Ø"/>
            </a:pPr>
            <a:endParaRPr lang="en-US" altLang="en-US" sz="2400" dirty="0" smtClean="0">
              <a:ea typeface="ＭＳ Ｐゴシック" pitchFamily="34" charset="-128"/>
            </a:endParaRPr>
          </a:p>
          <a:p>
            <a:pPr algn="just">
              <a:buFont typeface="Wingdings" pitchFamily="2" charset="2"/>
              <a:buChar char="q"/>
            </a:pPr>
            <a:r>
              <a:rPr lang="en-US" altLang="en-US" sz="2400" b="1" dirty="0" smtClean="0">
                <a:ea typeface="ＭＳ Ｐゴシック" pitchFamily="34" charset="-128"/>
              </a:rPr>
              <a:t>Transformation for Teacher Education</a:t>
            </a:r>
          </a:p>
          <a:p>
            <a:pPr algn="just">
              <a:buFont typeface="Wingdings" pitchFamily="2" charset="2"/>
              <a:buChar char="Ø"/>
            </a:pPr>
            <a:r>
              <a:rPr lang="en-US" altLang="en-US" sz="2400" dirty="0" smtClean="0">
                <a:ea typeface="ＭＳ Ｐゴシック" pitchFamily="34" charset="-128"/>
              </a:rPr>
              <a:t>Gender mainstreaming and social dimensions requires a transformation in the culture of teacher education institutions, accountability, and teaching and learning processes. </a:t>
            </a:r>
          </a:p>
          <a:p>
            <a:pPr algn="just">
              <a:buFont typeface="Wingdings" pitchFamily="2" charset="2"/>
              <a:buChar char="Ø"/>
            </a:pPr>
            <a:r>
              <a:rPr lang="en-US" altLang="en-US" sz="2400" dirty="0" smtClean="0">
                <a:ea typeface="ＭＳ Ｐゴシック" pitchFamily="34" charset="-128"/>
              </a:rPr>
              <a:t>Those links into national sector policies in many countries, however, still limitation due to several interconnected factors, transforming institutional cultures and practices remains a challenge. </a:t>
            </a:r>
            <a:endParaRPr lang="en-AU" altLang="en-US" sz="2400" dirty="0" smtClean="0">
              <a:solidFill>
                <a:srgbClr val="000000"/>
              </a:solidFill>
              <a:ea typeface="ＭＳ Ｐゴシック" pitchFamily="34" charset="-128"/>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200" b="1" dirty="0" smtClean="0">
                <a:solidFill>
                  <a:srgbClr val="0070C0"/>
                </a:solidFill>
                <a:ea typeface="ＭＳ Ｐゴシック" pitchFamily="34" charset="-128"/>
              </a:rPr>
              <a:t>Institutional Culture &amp; Environment</a:t>
            </a:r>
            <a:endParaRPr lang="en-US" altLang="en-US" sz="3200" b="1" dirty="0" smtClean="0">
              <a:solidFill>
                <a:srgbClr val="00B0F0"/>
              </a:solidFill>
              <a:ea typeface="ＭＳ Ｐゴシック" pitchFamily="34" charset="-128"/>
            </a:endParaRPr>
          </a:p>
        </p:txBody>
      </p:sp>
      <p:sp>
        <p:nvSpPr>
          <p:cNvPr id="9219" name="Content Placeholder 2"/>
          <p:cNvSpPr>
            <a:spLocks noGrp="1"/>
          </p:cNvSpPr>
          <p:nvPr>
            <p:ph idx="1"/>
          </p:nvPr>
        </p:nvSpPr>
        <p:spPr bwMode="auto">
          <a:xfrm>
            <a:off x="457200" y="13716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0" indent="0" algn="ctr">
              <a:buFontTx/>
              <a:buNone/>
              <a:tabLst>
                <a:tab pos="3406775" algn="l"/>
              </a:tabLst>
            </a:pPr>
            <a:r>
              <a:rPr lang="en-US" altLang="en-US" sz="2800" dirty="0" smtClean="0">
                <a:ea typeface="ＭＳ Ｐゴシック" pitchFamily="34" charset="-128"/>
              </a:rPr>
              <a:t>School environment can reinforce or lessen existing stereotypes and societal norms on gender and other social dimensions. </a:t>
            </a:r>
          </a:p>
          <a:p>
            <a:pPr marL="0" indent="0" algn="ctr">
              <a:buFontTx/>
              <a:buNone/>
              <a:tabLst>
                <a:tab pos="3406775" algn="l"/>
              </a:tabLst>
            </a:pPr>
            <a:endParaRPr lang="en-US" altLang="en-US" sz="3000" dirty="0" smtClean="0">
              <a:ea typeface="ＭＳ Ｐゴシック" pitchFamily="34" charset="-128"/>
            </a:endParaRPr>
          </a:p>
        </p:txBody>
      </p:sp>
      <p:pic>
        <p:nvPicPr>
          <p:cNvPr id="5" name="Picture 2" descr="http://www.howtolearn.com/HTL/media/special_education1-254x300.jpg"/>
          <p:cNvPicPr>
            <a:picLocks noChangeAspect="1" noChangeArrowheads="1"/>
          </p:cNvPicPr>
          <p:nvPr/>
        </p:nvPicPr>
        <p:blipFill>
          <a:blip r:embed="rId3"/>
          <a:srcRect/>
          <a:stretch>
            <a:fillRect/>
          </a:stretch>
        </p:blipFill>
        <p:spPr bwMode="auto">
          <a:xfrm>
            <a:off x="378902" y="2819399"/>
            <a:ext cx="4421698" cy="3810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4" name="Picture 2" descr="https://tse1.mm.bing.net/th?id=OIP.cSOrHKh8QZTe6mnamBAp0gEsDX&amp;pid=15.1&amp;P=0&amp;w=213&amp;h=154"/>
          <p:cNvPicPr>
            <a:picLocks noChangeAspect="1" noChangeArrowheads="1"/>
          </p:cNvPicPr>
          <p:nvPr/>
        </p:nvPicPr>
        <p:blipFill>
          <a:blip r:embed="rId4"/>
          <a:srcRect/>
          <a:stretch>
            <a:fillRect/>
          </a:stretch>
        </p:blipFill>
        <p:spPr bwMode="auto">
          <a:xfrm>
            <a:off x="4724400" y="3048000"/>
            <a:ext cx="4210424" cy="3024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altLang="en-US" b="1" dirty="0" smtClean="0">
                <a:solidFill>
                  <a:schemeClr val="accent2"/>
                </a:solidFill>
                <a:ea typeface="ＭＳ Ｐゴシック" pitchFamily="34" charset="-128"/>
              </a:rPr>
              <a:t>Introduction to Gender Dimensions</a:t>
            </a:r>
            <a:br>
              <a:rPr lang="en-GB" altLang="en-US" b="1" dirty="0" smtClean="0">
                <a:solidFill>
                  <a:schemeClr val="accent2"/>
                </a:solidFill>
                <a:ea typeface="ＭＳ Ｐゴシック" pitchFamily="34" charset="-128"/>
              </a:rPr>
            </a:br>
            <a:r>
              <a:rPr lang="en-GB" altLang="en-US" sz="3100" b="1" dirty="0" smtClean="0">
                <a:ea typeface="ＭＳ Ｐゴシック" pitchFamily="34" charset="-128"/>
              </a:rPr>
              <a:t>(foundation for Institutional Culture &amp; Environment)</a:t>
            </a:r>
            <a:endParaRPr lang="en-US" altLang="en-US" sz="3100" dirty="0" smtClean="0">
              <a:ea typeface="ＭＳ Ｐゴシック" pitchFamily="34" charset="-128"/>
            </a:endParaRPr>
          </a:p>
        </p:txBody>
      </p:sp>
      <p:sp>
        <p:nvSpPr>
          <p:cNvPr id="1229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just"/>
            <a:r>
              <a:rPr lang="en-US" altLang="en-US" dirty="0" smtClean="0">
                <a:ea typeface="ＭＳ Ｐゴシック" pitchFamily="34" charset="-128"/>
              </a:rPr>
              <a:t>Question: Is there a difference between gender and sex (male and female) and if so, what is the difference?</a:t>
            </a:r>
          </a:p>
        </p:txBody>
      </p:sp>
      <p:pic>
        <p:nvPicPr>
          <p:cNvPr id="4" name="Picture 6"/>
          <p:cNvPicPr>
            <a:picLocks noChangeAspect="1" noChangeArrowheads="1"/>
          </p:cNvPicPr>
          <p:nvPr/>
        </p:nvPicPr>
        <p:blipFill>
          <a:blip r:embed="rId2"/>
          <a:srcRect/>
          <a:stretch>
            <a:fillRect/>
          </a:stretch>
        </p:blipFill>
        <p:spPr bwMode="auto">
          <a:xfrm>
            <a:off x="1981200" y="3124200"/>
            <a:ext cx="4953000" cy="3541697"/>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altLang="en-US" sz="3200" dirty="0" smtClean="0">
                <a:ea typeface="ＭＳ Ｐゴシック" pitchFamily="34" charset="-128"/>
              </a:rPr>
              <a:t/>
            </a:r>
            <a:br>
              <a:rPr lang="en-US" altLang="en-US" sz="3200" dirty="0" smtClean="0">
                <a:ea typeface="ＭＳ Ｐゴシック" pitchFamily="34" charset="-128"/>
              </a:rPr>
            </a:br>
            <a:r>
              <a:rPr lang="en-US" altLang="en-US" sz="3200" b="1" dirty="0" smtClean="0">
                <a:solidFill>
                  <a:schemeClr val="accent2"/>
                </a:solidFill>
                <a:ea typeface="ＭＳ Ｐゴシック" pitchFamily="34" charset="-128"/>
              </a:rPr>
              <a:t> Extract - Social Dimensions in Curriculum Development – Session II </a:t>
            </a:r>
            <a:r>
              <a:rPr lang="en-US" altLang="en-US" sz="3200" dirty="0" smtClean="0">
                <a:ea typeface="ＭＳ Ｐゴシック" pitchFamily="34" charset="-128"/>
              </a:rPr>
              <a:t>Gender and sex?</a:t>
            </a:r>
            <a:br>
              <a:rPr lang="en-US" altLang="en-US" sz="3200" dirty="0" smtClean="0">
                <a:ea typeface="ＭＳ Ｐゴシック" pitchFamily="34" charset="-128"/>
              </a:rPr>
            </a:br>
            <a:r>
              <a:rPr lang="en-US" altLang="en-US" sz="3200" dirty="0" smtClean="0">
                <a:ea typeface="ＭＳ Ｐゴシック" pitchFamily="34" charset="-128"/>
              </a:rPr>
              <a:t/>
            </a:r>
            <a:br>
              <a:rPr lang="en-US" altLang="en-US" sz="3200" dirty="0" smtClean="0">
                <a:ea typeface="ＭＳ Ｐゴシック" pitchFamily="34" charset="-128"/>
              </a:rPr>
            </a:br>
            <a:r>
              <a:rPr lang="en-GB" altLang="en-US" sz="2700" b="1" dirty="0" smtClean="0">
                <a:ea typeface="ＭＳ Ｐゴシック" pitchFamily="34" charset="-128"/>
              </a:rPr>
              <a:t>(foundation for Institutional Culture &amp; Environment </a:t>
            </a:r>
            <a:r>
              <a:rPr lang="en-GB" altLang="en-US" sz="2700" b="1" dirty="0" err="1" smtClean="0">
                <a:ea typeface="ＭＳ Ｐゴシック" pitchFamily="34" charset="-128"/>
              </a:rPr>
              <a:t>Contu</a:t>
            </a:r>
            <a:r>
              <a:rPr lang="en-GB" altLang="en-US" sz="2700" b="1" dirty="0" smtClean="0">
                <a:ea typeface="ＭＳ Ｐゴシック" pitchFamily="34" charset="-128"/>
              </a:rPr>
              <a:t>.)</a:t>
            </a:r>
            <a:endParaRPr lang="en-US" altLang="en-US" sz="2700" dirty="0" smtClean="0">
              <a:ea typeface="ＭＳ Ｐゴシック" pitchFamily="34" charset="-128"/>
            </a:endParaRPr>
          </a:p>
        </p:txBody>
      </p:sp>
      <p:sp>
        <p:nvSpPr>
          <p:cNvPr id="6147" name="Content Placeholder 2"/>
          <p:cNvSpPr>
            <a:spLocks noGrp="1"/>
          </p:cNvSpPr>
          <p:nvPr>
            <p:ph idx="1"/>
          </p:nvPr>
        </p:nvSpPr>
        <p:spPr bwMode="auto">
          <a:xfrm>
            <a:off x="457200" y="2133600"/>
            <a:ext cx="8229600" cy="205740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ltLang="en-US" sz="2400" dirty="0" smtClean="0">
                <a:ea typeface="ＭＳ Ｐゴシック" pitchFamily="34" charset="-128"/>
              </a:rPr>
              <a:t>Sex refers to the biological and physiological characteristics that define men and women. Gender refers to the socially constructed roles, behaviors, activities, and attributes that a given society considers appropriate for men and women</a:t>
            </a:r>
          </a:p>
        </p:txBody>
      </p:sp>
      <p:pic>
        <p:nvPicPr>
          <p:cNvPr id="6148" name="Picture 2"/>
          <p:cNvPicPr>
            <a:picLocks noChangeAspect="1"/>
          </p:cNvPicPr>
          <p:nvPr/>
        </p:nvPicPr>
        <p:blipFill>
          <a:blip r:embed="rId3"/>
          <a:srcRect/>
          <a:stretch>
            <a:fillRect/>
          </a:stretch>
        </p:blipFill>
        <p:spPr bwMode="auto">
          <a:xfrm>
            <a:off x="1676400" y="3200400"/>
            <a:ext cx="6172200" cy="3200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AppData\Local\Temp\IMG_20161207_162446.jpg"/>
          <p:cNvPicPr/>
          <p:nvPr/>
        </p:nvPicPr>
        <p:blipFill>
          <a:blip r:embed="rId2"/>
          <a:srcRect l="12676" t="10118" r="465" b="10881"/>
          <a:stretch>
            <a:fillRect/>
          </a:stretch>
        </p:blipFill>
        <p:spPr bwMode="auto">
          <a:xfrm rot="1887498">
            <a:off x="6273262" y="2593933"/>
            <a:ext cx="1985409" cy="1822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Users\user\AppData\Local\Temp\IMG_20161207_162252.jpg"/>
          <p:cNvPicPr/>
          <p:nvPr/>
        </p:nvPicPr>
        <p:blipFill>
          <a:blip r:embed="rId3"/>
          <a:srcRect l="17054" t="7708" r="8872" b="20245"/>
          <a:stretch>
            <a:fillRect/>
          </a:stretch>
        </p:blipFill>
        <p:spPr bwMode="auto">
          <a:xfrm rot="5400000">
            <a:off x="2971800" y="1600200"/>
            <a:ext cx="33528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828800" y="533400"/>
            <a:ext cx="6259662" cy="584775"/>
          </a:xfrm>
          <a:prstGeom prst="rect">
            <a:avLst/>
          </a:prstGeom>
        </p:spPr>
        <p:txBody>
          <a:bodyPr wrap="none">
            <a:spAutoFit/>
          </a:bodyPr>
          <a:lstStyle/>
          <a:p>
            <a:pPr algn="ctr">
              <a:spcBef>
                <a:spcPct val="0"/>
              </a:spcBef>
            </a:pPr>
            <a:r>
              <a:rPr lang="en-US" altLang="en-US" sz="3200" b="1" dirty="0" smtClean="0">
                <a:latin typeface="+mj-lt"/>
                <a:ea typeface="ＭＳ Ｐゴシック" pitchFamily="34" charset="-128"/>
                <a:cs typeface="+mj-cs"/>
              </a:rPr>
              <a:t>Discussion on group work/ findings </a:t>
            </a:r>
          </a:p>
        </p:txBody>
      </p:sp>
      <p:pic>
        <p:nvPicPr>
          <p:cNvPr id="7" name="Picture 4" descr="Green Apple Free Stock Photos"/>
          <p:cNvPicPr>
            <a:picLocks noChangeAspect="1" noChangeArrowheads="1"/>
          </p:cNvPicPr>
          <p:nvPr/>
        </p:nvPicPr>
        <p:blipFill>
          <a:blip r:embed="rId4"/>
          <a:srcRect/>
          <a:stretch>
            <a:fillRect/>
          </a:stretch>
        </p:blipFill>
        <p:spPr bwMode="auto">
          <a:xfrm rot="20262672">
            <a:off x="714326" y="2252594"/>
            <a:ext cx="2265448" cy="2265448"/>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a:ext uri="{909E8E84-426E-40DD-AFC4-6F175D3DCCD1}"/>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3505200" y="2971800"/>
            <a:ext cx="2119104" cy="2826095"/>
          </a:xfrm>
          <a:prstGeom prst="rect">
            <a:avLst/>
          </a:prstGeom>
          <a:noFill/>
          <a:ln w="38100" cap="sq">
            <a:solidFill>
              <a:srgbClr val="000000"/>
            </a:solidFill>
            <a:miter lim="800000"/>
            <a:headEnd/>
            <a:tailEnd/>
          </a:ln>
          <a:effectLst>
            <a:outerShdw blurRad="63500" dist="38100" dir="2700000" algn="tl" rotWithShape="0">
              <a:srgbClr val="000000">
                <a:alpha val="42998"/>
              </a:srgbClr>
            </a:outerShdw>
          </a:effectLst>
          <a:extLst>
            <a:ext uri="{909E8E84-426E-40DD-AFC4-6F175D3DCCD1}"/>
          </a:extLst>
        </p:spPr>
      </p:pic>
      <p:sp>
        <p:nvSpPr>
          <p:cNvPr id="12291" name="Title 1"/>
          <p:cNvSpPr>
            <a:spLocks noGrp="1"/>
          </p:cNvSpPr>
          <p:nvPr>
            <p:ph type="title"/>
          </p:nvPr>
        </p:nvSpPr>
        <p:spPr>
          <a:xfrm>
            <a:off x="0" y="152400"/>
            <a:ext cx="9144000" cy="609600"/>
          </a:xfrm>
        </p:spPr>
        <p:txBody>
          <a:bodyPr>
            <a:normAutofit fontScale="90000"/>
          </a:bodyPr>
          <a:lstStyle/>
          <a:p>
            <a:r>
              <a:rPr lang="en-US" sz="2800" b="1" dirty="0" smtClean="0">
                <a:solidFill>
                  <a:schemeClr val="accent2"/>
                </a:solidFill>
                <a:ea typeface="ＭＳ Ｐゴシック" pitchFamily="34" charset="-128"/>
              </a:rPr>
              <a:t>Reference, Publication &amp; Useful websites </a:t>
            </a:r>
            <a:br>
              <a:rPr lang="en-US" sz="2800" b="1" dirty="0" smtClean="0">
                <a:solidFill>
                  <a:schemeClr val="accent2"/>
                </a:solidFill>
                <a:ea typeface="ＭＳ Ｐゴシック" pitchFamily="34" charset="-128"/>
              </a:rPr>
            </a:br>
            <a:endParaRPr lang="en-US" sz="2800" b="1" dirty="0" smtClean="0">
              <a:solidFill>
                <a:schemeClr val="accent2"/>
              </a:solidFill>
              <a:ea typeface="ＭＳ Ｐゴシック" pitchFamily="34" charset="-128"/>
            </a:endParaRPr>
          </a:p>
        </p:txBody>
      </p:sp>
      <p:sp>
        <p:nvSpPr>
          <p:cNvPr id="12292" name="Content Placeholder 2"/>
          <p:cNvSpPr>
            <a:spLocks noGrp="1"/>
          </p:cNvSpPr>
          <p:nvPr>
            <p:ph idx="1"/>
          </p:nvPr>
        </p:nvSpPr>
        <p:spPr bwMode="auto">
          <a:xfrm>
            <a:off x="228600" y="685800"/>
            <a:ext cx="8305800" cy="2590800"/>
          </a:xfrm>
          <a:noFill/>
          <a:ln>
            <a:miter lim="800000"/>
            <a:headEnd/>
            <a:tailEnd/>
          </a:ln>
        </p:spPr>
        <p:txBody>
          <a:bodyPr vert="horz" wrap="square" lIns="91440" tIns="45720" rIns="91440" bIns="45720" numCol="1" anchor="t" anchorCtr="0" compatLnSpc="1">
            <a:prstTxWarp prst="textNoShape">
              <a:avLst/>
            </a:prstTxWarp>
            <a:normAutofit/>
          </a:bodyPr>
          <a:lstStyle/>
          <a:p>
            <a:pPr>
              <a:buFont typeface="Wingdings" pitchFamily="2" charset="2"/>
              <a:buChar char="Ø"/>
            </a:pPr>
            <a:r>
              <a:rPr lang="en-US" sz="2400" dirty="0" smtClean="0">
                <a:ea typeface="ＭＳ Ｐゴシック" pitchFamily="34" charset="-128"/>
                <a:hlinkClick r:id="rId3"/>
              </a:rPr>
              <a:t>https://www.adb.org/publications</a:t>
            </a: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hlinkClick r:id="rId4"/>
              </a:rPr>
              <a:t>http://asiafoundation.org/publications/</a:t>
            </a: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rPr>
              <a:t>http://www.themimu.info/sector/education</a:t>
            </a:r>
          </a:p>
          <a:p>
            <a:pPr>
              <a:buFont typeface="Wingdings" pitchFamily="2" charset="2"/>
              <a:buChar char="Ø"/>
            </a:pPr>
            <a:r>
              <a:rPr lang="en-US" sz="2400" dirty="0" smtClean="0">
                <a:ea typeface="ＭＳ Ｐゴシック" pitchFamily="34" charset="-128"/>
                <a:hlinkClick r:id="rId4"/>
              </a:rPr>
              <a:t>https://en.unesco.org/themes/116775/publications/all</a:t>
            </a:r>
          </a:p>
          <a:p>
            <a:pPr>
              <a:buFont typeface="Wingdings" pitchFamily="2" charset="2"/>
              <a:buChar char="Ø"/>
            </a:pPr>
            <a:r>
              <a:rPr lang="en-US" sz="2400" dirty="0" smtClean="0">
                <a:ea typeface="ＭＳ Ｐゴシック" pitchFamily="34" charset="-128"/>
              </a:rPr>
              <a:t>http://www.un.org/womenwatch/daw/cedaw/reservations-country.htm</a:t>
            </a:r>
          </a:p>
          <a:p>
            <a:pPr>
              <a:buFont typeface="Wingdings" pitchFamily="2" charset="2"/>
              <a:buChar char="Ø"/>
            </a:pPr>
            <a:endParaRPr lang="en-US" sz="2400" dirty="0" smtClean="0">
              <a:ea typeface="ＭＳ Ｐゴシック" pitchFamily="34" charset="-128"/>
            </a:endParaRPr>
          </a:p>
        </p:txBody>
      </p:sp>
      <p:pic>
        <p:nvPicPr>
          <p:cNvPr id="1026" name="Picture 2"/>
          <p:cNvPicPr>
            <a:picLocks noChangeAspect="1" noChangeArrowheads="1"/>
          </p:cNvPicPr>
          <p:nvPr/>
        </p:nvPicPr>
        <p:blipFill>
          <a:blip r:embed="rId5"/>
          <a:srcRect/>
          <a:stretch>
            <a:fillRect/>
          </a:stretch>
        </p:blipFill>
        <p:spPr bwMode="auto">
          <a:xfrm rot="19929658">
            <a:off x="1260129" y="3375333"/>
            <a:ext cx="2143125" cy="299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6"/>
          <a:srcRect/>
          <a:stretch>
            <a:fillRect/>
          </a:stretch>
        </p:blipFill>
        <p:spPr bwMode="auto">
          <a:xfrm rot="1580810">
            <a:off x="5891111" y="3405245"/>
            <a:ext cx="2219325" cy="287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381000"/>
            <a:ext cx="9144000" cy="1676400"/>
          </a:xfrm>
        </p:spPr>
        <p:txBody>
          <a:bodyPr>
            <a:normAutofit/>
          </a:bodyPr>
          <a:lstStyle/>
          <a:p>
            <a:r>
              <a:rPr lang="en-US" altLang="en-US" sz="3200" b="1" dirty="0" smtClean="0">
                <a:solidFill>
                  <a:schemeClr val="accent1">
                    <a:lumMod val="75000"/>
                  </a:schemeClr>
                </a:solidFill>
                <a:ea typeface="ＭＳ Ｐゴシック" pitchFamily="34" charset="-128"/>
              </a:rPr>
              <a:t>Introduction to Social Dimensions- Session Agenda </a:t>
            </a:r>
            <a:r>
              <a:rPr lang="en-US" altLang="en-US" sz="3200" b="1" dirty="0" smtClean="0">
                <a:solidFill>
                  <a:srgbClr val="0070C0"/>
                </a:solidFill>
                <a:ea typeface="ＭＳ Ｐゴシック" pitchFamily="34" charset="-128"/>
              </a:rPr>
              <a:t/>
            </a:r>
            <a:br>
              <a:rPr lang="en-US" altLang="en-US" sz="3200" b="1" dirty="0" smtClean="0">
                <a:solidFill>
                  <a:srgbClr val="0070C0"/>
                </a:solidFill>
                <a:ea typeface="ＭＳ Ｐゴシック" pitchFamily="34" charset="-128"/>
              </a:rPr>
            </a:br>
            <a:endParaRPr lang="en-US" altLang="en-US" sz="3200" b="1" dirty="0" smtClean="0">
              <a:solidFill>
                <a:srgbClr val="0070C0"/>
              </a:solidFill>
              <a:ea typeface="ＭＳ Ｐゴシック" pitchFamily="34" charset="-128"/>
            </a:endParaRPr>
          </a:p>
        </p:txBody>
      </p:sp>
      <p:sp>
        <p:nvSpPr>
          <p:cNvPr id="3075" name="Content Placeholder 2"/>
          <p:cNvSpPr>
            <a:spLocks noGrp="1"/>
          </p:cNvSpPr>
          <p:nvPr>
            <p:ph idx="1"/>
          </p:nvPr>
        </p:nvSpPr>
        <p:spPr bwMode="auto">
          <a:xfrm>
            <a:off x="304800" y="1524000"/>
            <a:ext cx="8458200" cy="2209800"/>
          </a:xfrm>
          <a:noFill/>
          <a:ln>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a:lnSpc>
                <a:spcPct val="150000"/>
              </a:lnSpc>
              <a:buFont typeface="Wingdings" pitchFamily="2" charset="2"/>
              <a:buChar char="Ø"/>
            </a:pPr>
            <a:r>
              <a:rPr lang="en-US" sz="9600" dirty="0" smtClean="0">
                <a:ea typeface="ＭＳ Ｐゴシック" pitchFamily="34" charset="-128"/>
              </a:rPr>
              <a:t>Background  &amp; Overview of EYE Project (5 min)</a:t>
            </a:r>
          </a:p>
          <a:p>
            <a:pPr>
              <a:lnSpc>
                <a:spcPct val="150000"/>
              </a:lnSpc>
              <a:buFont typeface="Wingdings" pitchFamily="2" charset="2"/>
              <a:buChar char="Ø"/>
            </a:pPr>
            <a:r>
              <a:rPr lang="en-US" sz="9600" dirty="0" smtClean="0">
                <a:ea typeface="ＭＳ Ｐゴシック" pitchFamily="34" charset="-128"/>
              </a:rPr>
              <a:t>Social dimensions in curriculum development (5 min)</a:t>
            </a:r>
          </a:p>
          <a:p>
            <a:pPr>
              <a:lnSpc>
                <a:spcPct val="150000"/>
              </a:lnSpc>
              <a:buFont typeface="Wingdings" pitchFamily="2" charset="2"/>
              <a:buChar char="Ø"/>
            </a:pPr>
            <a:r>
              <a:rPr lang="en-US" sz="9600" dirty="0" smtClean="0">
                <a:ea typeface="ＭＳ Ｐゴシック" pitchFamily="34" charset="-128"/>
              </a:rPr>
              <a:t>Why  is understanding and incorporating social dimensions important in curriculum reform? (10~ 15 min)</a:t>
            </a:r>
          </a:p>
          <a:p>
            <a:pPr>
              <a:lnSpc>
                <a:spcPct val="150000"/>
              </a:lnSpc>
              <a:buFont typeface="Wingdings" pitchFamily="2" charset="2"/>
              <a:buChar char="Ø"/>
            </a:pPr>
            <a:r>
              <a:rPr lang="en-US" sz="9600" dirty="0" smtClean="0">
                <a:ea typeface="ＭＳ Ｐゴシック" pitchFamily="34" charset="-128"/>
              </a:rPr>
              <a:t>Understanding and Limitations for incorporating Social Dimensions ? (10 min) </a:t>
            </a:r>
          </a:p>
          <a:p>
            <a:pPr>
              <a:lnSpc>
                <a:spcPct val="150000"/>
              </a:lnSpc>
              <a:buFont typeface="Wingdings" pitchFamily="2" charset="2"/>
              <a:buChar char="Ø"/>
            </a:pPr>
            <a:r>
              <a:rPr lang="en-US" sz="9600" dirty="0" smtClean="0">
                <a:ea typeface="ＭＳ Ｐゴシック" pitchFamily="34" charset="-128"/>
              </a:rPr>
              <a:t>Discussion on group work/ findings (10~15 min)</a:t>
            </a:r>
          </a:p>
          <a:p>
            <a:pPr>
              <a:lnSpc>
                <a:spcPct val="150000"/>
              </a:lnSpc>
              <a:buNone/>
            </a:pPr>
            <a:endParaRPr lang="en-US" sz="9600" dirty="0" smtClean="0">
              <a:ea typeface="ＭＳ Ｐゴシック" pitchFamily="34" charset="-128"/>
            </a:endParaRPr>
          </a:p>
          <a:p>
            <a:pPr>
              <a:lnSpc>
                <a:spcPct val="150000"/>
              </a:lnSpc>
              <a:buFont typeface="Wingdings" pitchFamily="2" charset="2"/>
              <a:buChar char="Ø"/>
            </a:pPr>
            <a:endParaRPr lang="en-US" sz="9600" dirty="0" smtClean="0">
              <a:ea typeface="ＭＳ Ｐゴシック" pitchFamily="34" charset="-128"/>
            </a:endParaRPr>
          </a:p>
          <a:p>
            <a:pPr>
              <a:lnSpc>
                <a:spcPct val="150000"/>
              </a:lnSpc>
              <a:buFont typeface="Wingdings" pitchFamily="2" charset="2"/>
              <a:buChar char="Ø"/>
            </a:pPr>
            <a:endParaRPr lang="en-US" sz="2400" dirty="0" smtClean="0">
              <a:ea typeface="ＭＳ Ｐゴシック" pitchFamily="34" charset="-128"/>
            </a:endParaRPr>
          </a:p>
          <a:p>
            <a:pPr>
              <a:lnSpc>
                <a:spcPct val="150000"/>
              </a:lnSpc>
              <a:spcBef>
                <a:spcPct val="0"/>
              </a:spcBef>
            </a:pPr>
            <a:endParaRPr lang="en-US" altLang="en-US" sz="2400" dirty="0" smtClean="0">
              <a:solidFill>
                <a:srgbClr val="000000"/>
              </a:solidFill>
              <a:ea typeface="ＭＳ Ｐゴシック" pitchFamily="34" charset="-128"/>
            </a:endParaRPr>
          </a:p>
          <a:p>
            <a:pPr>
              <a:lnSpc>
                <a:spcPct val="150000"/>
              </a:lnSpc>
              <a:buFontTx/>
              <a:buNone/>
            </a:pPr>
            <a:endParaRPr lang="en-AU" altLang="en-US" sz="1600" dirty="0" smtClean="0">
              <a:solidFill>
                <a:srgbClr val="000000"/>
              </a:solidFill>
              <a:ea typeface="ＭＳ Ｐゴシック" pitchFamily="34" charset="-128"/>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xfrm>
            <a:off x="6553200" y="6356350"/>
            <a:ext cx="2133600" cy="365125"/>
          </a:xfrm>
          <a:noFill/>
        </p:spPr>
        <p:txBody>
          <a:bodyPr/>
          <a:lstStyle/>
          <a:p>
            <a:fld id="{E7987500-400A-4BC3-AC88-CCAB29D005EF}" type="slidenum">
              <a:rPr lang="en-US"/>
              <a:pPr/>
              <a:t>3</a:t>
            </a:fld>
            <a:endParaRPr lang="en-US"/>
          </a:p>
        </p:txBody>
      </p:sp>
      <p:graphicFrame>
        <p:nvGraphicFramePr>
          <p:cNvPr id="3" name="Table 2"/>
          <p:cNvGraphicFramePr>
            <a:graphicFrameLocks noGrp="1"/>
          </p:cNvGraphicFramePr>
          <p:nvPr/>
        </p:nvGraphicFramePr>
        <p:xfrm>
          <a:off x="0" y="0"/>
          <a:ext cx="9143999" cy="6453336"/>
        </p:xfrm>
        <a:graphic>
          <a:graphicData uri="http://schemas.openxmlformats.org/drawingml/2006/table">
            <a:tbl>
              <a:tblPr firstRow="1" bandRow="1">
                <a:tableStyleId>{5C22544A-7EE6-4342-B048-85BDC9FD1C3A}</a:tableStyleId>
              </a:tblPr>
              <a:tblGrid>
                <a:gridCol w="9143999"/>
              </a:tblGrid>
              <a:tr h="8367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tx1"/>
                          </a:solidFill>
                          <a:latin typeface="Arial" panose="020B0604020202020204" pitchFamily="34" charset="0"/>
                          <a:cs typeface="Arial" panose="020B0604020202020204" pitchFamily="34" charset="0"/>
                        </a:rPr>
                        <a:t>Equipping Youth for Employment (EYE) — Overview</a:t>
                      </a:r>
                      <a:endParaRPr lang="en-US" sz="2800" b="1" dirty="0" smtClean="0">
                        <a:solidFill>
                          <a:schemeClr val="tx1"/>
                        </a:solidFill>
                        <a:latin typeface="Arial" panose="020B0604020202020204" pitchFamily="34" charset="0"/>
                        <a:cs typeface="Arial" panose="020B0604020202020204" pitchFamily="34" charset="0"/>
                      </a:endParaRPr>
                    </a:p>
                  </a:txBody>
                  <a:tcPr anchor="ctr"/>
                </a:tc>
              </a:tr>
              <a:tr h="165618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1" dirty="0" smtClean="0">
                          <a:latin typeface="Arial" panose="020B0604020202020204" pitchFamily="34" charset="0"/>
                          <a:cs typeface="Arial" panose="020B0604020202020204" pitchFamily="34" charset="0"/>
                        </a:rPr>
                        <a:t>A 6 year, ADB funded project (2017-2022) providing support to MOE secondary education sector (SES) and technical and vocational education and training (TVET)</a:t>
                      </a:r>
                    </a:p>
                  </a:txBody>
                  <a:tcPr anchor="ctr"/>
                </a:tc>
              </a:tr>
              <a:tr h="1296144">
                <a:tc>
                  <a:txBody>
                    <a:bodyPr/>
                    <a:lstStyle/>
                    <a:p>
                      <a:pPr marL="1435100" marR="0" lvl="0" indent="-1435100" algn="l" defTabSz="914400" rtl="0" eaLnBrk="1" fontAlgn="auto" latinLnBrk="0" hangingPunct="1">
                        <a:lnSpc>
                          <a:spcPct val="100000"/>
                        </a:lnSpc>
                        <a:spcBef>
                          <a:spcPts val="0"/>
                        </a:spcBef>
                        <a:spcAft>
                          <a:spcPts val="0"/>
                        </a:spcAft>
                        <a:buClrTx/>
                        <a:buSzTx/>
                        <a:buFontTx/>
                        <a:buNone/>
                        <a:tabLst>
                          <a:tab pos="1435100" algn="l"/>
                        </a:tabLst>
                        <a:defRPr/>
                      </a:pPr>
                      <a:r>
                        <a:rPr lang="en-US" sz="2000" b="1" i="0" dirty="0" smtClean="0">
                          <a:solidFill>
                            <a:srgbClr val="0070C0"/>
                          </a:solidFill>
                          <a:latin typeface="Arial" panose="020B0604020202020204" pitchFamily="34" charset="0"/>
                          <a:cs typeface="Arial" panose="020B0604020202020204" pitchFamily="34" charset="0"/>
                        </a:rPr>
                        <a:t>OUTPUT 1.  	Policy frameworks and capacities for cohesive, workforce-	responsive SES and TVET enhanced</a:t>
                      </a:r>
                    </a:p>
                  </a:txBody>
                  <a:tcPr anchor="ctr"/>
                </a:tc>
              </a:tr>
              <a:tr h="1368152">
                <a:tc>
                  <a:txBody>
                    <a:bodyPr/>
                    <a:lstStyle/>
                    <a:p>
                      <a:pPr marL="1435100" marR="0" lvl="0" indent="-1435100" algn="l" defTabSz="914400" rtl="0" eaLnBrk="1" fontAlgn="auto" latinLnBrk="0" hangingPunct="1">
                        <a:lnSpc>
                          <a:spcPct val="100000"/>
                        </a:lnSpc>
                        <a:spcBef>
                          <a:spcPts val="0"/>
                        </a:spcBef>
                        <a:spcAft>
                          <a:spcPts val="0"/>
                        </a:spcAft>
                        <a:buClrTx/>
                        <a:buSzTx/>
                        <a:buFontTx/>
                        <a:buNone/>
                        <a:tabLst>
                          <a:tab pos="1435100" algn="l"/>
                        </a:tabLst>
                        <a:defRPr/>
                      </a:pPr>
                      <a:r>
                        <a:rPr lang="en-US" sz="2000" b="1" dirty="0" smtClean="0">
                          <a:solidFill>
                            <a:schemeClr val="tx1"/>
                          </a:solidFill>
                          <a:latin typeface="Arial" panose="020B0604020202020204" pitchFamily="34" charset="0"/>
                          <a:cs typeface="Arial" panose="020B0604020202020204" pitchFamily="34" charset="0"/>
                        </a:rPr>
                        <a:t>OUTPUT 2.   	New SES curriculum delivered and access expanded</a:t>
                      </a:r>
                    </a:p>
                  </a:txBody>
                  <a:tcPr anchor="ctr"/>
                </a:tc>
              </a:tr>
              <a:tr h="1296144">
                <a:tc>
                  <a:txBody>
                    <a:bodyPr/>
                    <a:lstStyle/>
                    <a:p>
                      <a:pPr marL="1435100" lvl="0" indent="-1435100">
                        <a:buNone/>
                        <a:tabLst>
                          <a:tab pos="1435100" algn="l"/>
                        </a:tabLst>
                      </a:pPr>
                      <a:r>
                        <a:rPr lang="en-US" sz="2000" b="1" dirty="0" smtClean="0">
                          <a:solidFill>
                            <a:srgbClr val="0070C0"/>
                          </a:solidFill>
                          <a:latin typeface="Arial" panose="020B0604020202020204" pitchFamily="34" charset="0"/>
                          <a:cs typeface="Arial" panose="020B0604020202020204" pitchFamily="34" charset="0"/>
                        </a:rPr>
                        <a:t>OUTPUT 3.   	New TVET programs introduced and access expanded</a:t>
                      </a:r>
                      <a:endParaRPr lang="en-US" sz="2000" b="1" dirty="0">
                        <a:solidFill>
                          <a:srgbClr val="0070C0"/>
                        </a:solidFill>
                        <a:latin typeface="Arial" panose="020B0604020202020204" pitchFamily="34" charset="0"/>
                        <a:cs typeface="Arial" panose="020B0604020202020204" pitchFamily="34" charset="0"/>
                      </a:endParaRPr>
                    </a:p>
                  </a:txBody>
                  <a:tcPr anchor="ctr"/>
                </a:tc>
              </a:tr>
            </a:tbl>
          </a:graphicData>
        </a:graphic>
      </p:graphicFrame>
      <p:sp>
        <p:nvSpPr>
          <p:cNvPr id="2" name="Flowchart: Alternate Process 1"/>
          <p:cNvSpPr/>
          <p:nvPr/>
        </p:nvSpPr>
        <p:spPr>
          <a:xfrm>
            <a:off x="0" y="4724400"/>
            <a:ext cx="9144000" cy="762001"/>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dirty="0">
              <a:solidFill>
                <a:schemeClr val="tx1"/>
              </a:solidFill>
            </a:endParaRPr>
          </a:p>
        </p:txBody>
      </p:sp>
      <p:sp>
        <p:nvSpPr>
          <p:cNvPr id="6" name="Rectangle 5"/>
          <p:cNvSpPr/>
          <p:nvPr/>
        </p:nvSpPr>
        <p:spPr>
          <a:xfrm>
            <a:off x="0" y="4724400"/>
            <a:ext cx="9144000" cy="769441"/>
          </a:xfrm>
          <a:prstGeom prst="rect">
            <a:avLst/>
          </a:prstGeom>
          <a:solidFill>
            <a:srgbClr val="FFFF00"/>
          </a:solidFill>
        </p:spPr>
        <p:txBody>
          <a:bodyPr wrap="square">
            <a:spAutoFit/>
          </a:bodyPr>
          <a:lstStyle/>
          <a:p>
            <a:r>
              <a:rPr lang="en-US" sz="2200" b="1" dirty="0" smtClean="0"/>
              <a:t>EYE Activity Area 2A1: </a:t>
            </a:r>
          </a:p>
          <a:p>
            <a:r>
              <a:rPr lang="en-US" sz="2200" b="1" dirty="0" smtClean="0"/>
              <a:t>		Continued capacity building for SES curriculum development</a:t>
            </a:r>
            <a:endParaRPr 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676400"/>
          </a:xfrm>
        </p:spPr>
        <p:txBody>
          <a:bodyPr/>
          <a:lstStyle/>
          <a:p>
            <a:r>
              <a:rPr lang="en-US" altLang="en-US" sz="3200" b="1" dirty="0" smtClean="0">
                <a:solidFill>
                  <a:srgbClr val="0070C0"/>
                </a:solidFill>
                <a:ea typeface="ＭＳ Ｐゴシック" pitchFamily="34" charset="-128"/>
              </a:rPr>
              <a:t>Social Dimensions in Curriculum Development</a:t>
            </a:r>
            <a:r>
              <a:rPr lang="en-US" sz="2800" b="1" dirty="0" smtClean="0">
                <a:solidFill>
                  <a:schemeClr val="accent2"/>
                </a:solidFill>
                <a:ea typeface="ＭＳ Ｐゴシック" pitchFamily="34" charset="-128"/>
              </a:rPr>
              <a:t/>
            </a:r>
            <a:br>
              <a:rPr lang="en-US" sz="2800" b="1" dirty="0" smtClean="0">
                <a:solidFill>
                  <a:schemeClr val="accent2"/>
                </a:solidFill>
                <a:ea typeface="ＭＳ Ｐゴシック" pitchFamily="34" charset="-128"/>
              </a:rPr>
            </a:br>
            <a:endParaRPr lang="en-US" sz="2600" dirty="0" smtClean="0">
              <a:solidFill>
                <a:schemeClr val="accent2"/>
              </a:solidFill>
              <a:ea typeface="ＭＳ Ｐゴシック" pitchFamily="34" charset="-128"/>
            </a:endParaRPr>
          </a:p>
        </p:txBody>
      </p:sp>
      <p:sp>
        <p:nvSpPr>
          <p:cNvPr id="5123" name="Content Placeholder 2"/>
          <p:cNvSpPr>
            <a:spLocks noGrp="1"/>
          </p:cNvSpPr>
          <p:nvPr>
            <p:ph idx="1"/>
          </p:nvPr>
        </p:nvSpPr>
        <p:spPr bwMode="auto">
          <a:xfrm>
            <a:off x="228600" y="1066800"/>
            <a:ext cx="8915400" cy="2209800"/>
          </a:xfrm>
          <a:noFill/>
          <a:ln>
            <a:miter lim="800000"/>
            <a:headEnd/>
            <a:tailEnd/>
          </a:ln>
        </p:spPr>
        <p:txBody>
          <a:bodyPr vert="horz" wrap="square" lIns="91440" tIns="45720" rIns="91440" bIns="45720" numCol="1" anchor="t" anchorCtr="0" compatLnSpc="1">
            <a:prstTxWarp prst="textNoShape">
              <a:avLst/>
            </a:prstTxWarp>
            <a:noAutofit/>
          </a:bodyPr>
          <a:lstStyle/>
          <a:p>
            <a:pPr>
              <a:lnSpc>
                <a:spcPct val="150000"/>
              </a:lnSpc>
              <a:buFontTx/>
              <a:buNone/>
            </a:pPr>
            <a:r>
              <a:rPr lang="en-US" sz="2800" b="1" dirty="0" smtClean="0">
                <a:ea typeface="ＭＳ Ｐゴシック" pitchFamily="34" charset="-128"/>
              </a:rPr>
              <a:t>What are Social Dimensions and why are they important?</a:t>
            </a:r>
          </a:p>
          <a:p>
            <a:pPr>
              <a:lnSpc>
                <a:spcPct val="150000"/>
              </a:lnSpc>
              <a:buFontTx/>
              <a:buNone/>
            </a:pPr>
            <a:endParaRPr lang="en-US" sz="2800" b="1" dirty="0" smtClean="0">
              <a:ea typeface="ＭＳ Ｐゴシック" pitchFamily="34" charset="-128"/>
            </a:endParaRPr>
          </a:p>
          <a:p>
            <a:pPr>
              <a:buFont typeface="Wingdings" pitchFamily="2" charset="2"/>
              <a:buChar char="q"/>
            </a:pPr>
            <a:r>
              <a:rPr lang="en-US" sz="2800" b="1" dirty="0" smtClean="0">
                <a:ea typeface="ＭＳ Ｐゴシック" pitchFamily="34" charset="-128"/>
              </a:rPr>
              <a:t>Social Dimensions </a:t>
            </a:r>
          </a:p>
          <a:p>
            <a:pPr>
              <a:buFont typeface="Wingdings" pitchFamily="2" charset="2"/>
              <a:buChar char="Ø"/>
            </a:pPr>
            <a:r>
              <a:rPr lang="en-US" sz="2800" dirty="0" smtClean="0">
                <a:ea typeface="ＭＳ Ｐゴシック" pitchFamily="34" charset="-128"/>
              </a:rPr>
              <a:t>Gender, ethnicity, race, religion, age, wealth, (</a:t>
            </a:r>
            <a:r>
              <a:rPr lang="en-US" sz="2800" dirty="0" err="1" smtClean="0">
                <a:ea typeface="ＭＳ Ｐゴシック" pitchFamily="34" charset="-128"/>
              </a:rPr>
              <a:t>dis</a:t>
            </a:r>
            <a:r>
              <a:rPr lang="en-US" sz="2800" dirty="0" smtClean="0">
                <a:ea typeface="ＭＳ Ｐゴシック" pitchFamily="34" charset="-128"/>
              </a:rPr>
              <a:t>)ability, vulnerability, and other social and society factors</a:t>
            </a:r>
          </a:p>
          <a:p>
            <a:pPr>
              <a:buFont typeface="Wingdings" pitchFamily="2" charset="2"/>
              <a:buChar char="Ø"/>
            </a:pPr>
            <a:endParaRPr lang="en-US" sz="2800" dirty="0" smtClean="0">
              <a:ea typeface="ＭＳ Ｐゴシック" pitchFamily="34" charset="-128"/>
            </a:endParaRPr>
          </a:p>
          <a:p>
            <a:pPr>
              <a:buFont typeface="Wingdings" pitchFamily="2" charset="2"/>
              <a:buChar char="q"/>
            </a:pPr>
            <a:r>
              <a:rPr lang="en-US" sz="2800" b="1" dirty="0" smtClean="0">
                <a:ea typeface="ＭＳ Ｐゴシック" pitchFamily="34" charset="-128"/>
              </a:rPr>
              <a:t>Influence</a:t>
            </a:r>
            <a:endParaRPr lang="en-US" sz="2800" dirty="0" smtClean="0">
              <a:ea typeface="ＭＳ Ｐゴシック" pitchFamily="34" charset="-128"/>
            </a:endParaRPr>
          </a:p>
          <a:p>
            <a:pPr>
              <a:buFont typeface="Wingdings" pitchFamily="2" charset="2"/>
              <a:buChar char="Ø"/>
            </a:pPr>
            <a:r>
              <a:rPr lang="en-US" sz="2800" dirty="0" smtClean="0">
                <a:ea typeface="ＭＳ Ｐゴシック" pitchFamily="34" charset="-128"/>
              </a:rPr>
              <a:t>Decision making, access to services, resources, opportunities, ability to engage in productive economic and social life and to cope with risks.</a:t>
            </a:r>
          </a:p>
          <a:p>
            <a:pPr>
              <a:lnSpc>
                <a:spcPct val="150000"/>
              </a:lnSpc>
              <a:spcBef>
                <a:spcPct val="0"/>
              </a:spcBef>
            </a:pPr>
            <a:endParaRPr lang="en-US" altLang="en-US" sz="2800" dirty="0" smtClean="0">
              <a:solidFill>
                <a:srgbClr val="000000"/>
              </a:solidFill>
              <a:ea typeface="ＭＳ Ｐゴシック" pitchFamily="34" charset="-128"/>
            </a:endParaRPr>
          </a:p>
          <a:p>
            <a:pPr>
              <a:lnSpc>
                <a:spcPct val="150000"/>
              </a:lnSpc>
              <a:buFontTx/>
              <a:buNone/>
            </a:pPr>
            <a:endParaRPr lang="en-AU" altLang="en-US" sz="2800" dirty="0" smtClean="0">
              <a:solidFill>
                <a:srgbClr val="000000"/>
              </a:solidFill>
              <a:ea typeface="ＭＳ Ｐゴシック" pitchFamily="34" charset="-128"/>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81000"/>
            <a:ext cx="9144000" cy="1676400"/>
          </a:xfrm>
        </p:spPr>
        <p:txBody>
          <a:bodyPr/>
          <a:lstStyle/>
          <a:p>
            <a:r>
              <a:rPr lang="en-US" altLang="en-US" sz="3200" b="1" dirty="0" smtClean="0">
                <a:solidFill>
                  <a:srgbClr val="0070C0"/>
                </a:solidFill>
                <a:ea typeface="ＭＳ Ｐゴシック" pitchFamily="34" charset="-128"/>
              </a:rPr>
              <a:t>Social Dimensions in Curriculum Development </a:t>
            </a:r>
            <a:r>
              <a:rPr lang="en-US" sz="2800" b="1" dirty="0" smtClean="0">
                <a:solidFill>
                  <a:schemeClr val="accent2"/>
                </a:solidFill>
                <a:ea typeface="ＭＳ Ｐゴシック" pitchFamily="34" charset="-128"/>
              </a:rPr>
              <a:t/>
            </a:r>
            <a:br>
              <a:rPr lang="en-US" sz="2800" b="1" dirty="0" smtClean="0">
                <a:solidFill>
                  <a:schemeClr val="accent2"/>
                </a:solidFill>
                <a:ea typeface="ＭＳ Ｐゴシック" pitchFamily="34" charset="-128"/>
              </a:rPr>
            </a:br>
            <a:endParaRPr lang="en-US" sz="2600" dirty="0" smtClean="0">
              <a:solidFill>
                <a:schemeClr val="accent2"/>
              </a:solidFill>
              <a:ea typeface="ＭＳ Ｐゴシック" pitchFamily="34" charset="-128"/>
            </a:endParaRPr>
          </a:p>
        </p:txBody>
      </p:sp>
      <p:sp>
        <p:nvSpPr>
          <p:cNvPr id="6147" name="Content Placeholder 2"/>
          <p:cNvSpPr>
            <a:spLocks noGrp="1"/>
          </p:cNvSpPr>
          <p:nvPr>
            <p:ph idx="1"/>
          </p:nvPr>
        </p:nvSpPr>
        <p:spPr bwMode="auto">
          <a:xfrm>
            <a:off x="228600" y="1447800"/>
            <a:ext cx="8915400" cy="2209800"/>
          </a:xfrm>
          <a:noFill/>
          <a:ln>
            <a:miter lim="800000"/>
            <a:headEnd/>
            <a:tailEnd/>
          </a:ln>
        </p:spPr>
        <p:txBody>
          <a:bodyPr vert="horz" wrap="square" lIns="91440" tIns="45720" rIns="91440" bIns="45720" numCol="1" anchor="t" anchorCtr="0" compatLnSpc="1">
            <a:prstTxWarp prst="textNoShape">
              <a:avLst/>
            </a:prstTxWarp>
            <a:noAutofit/>
          </a:bodyPr>
          <a:lstStyle/>
          <a:p>
            <a:pPr>
              <a:buFontTx/>
              <a:buNone/>
            </a:pPr>
            <a:r>
              <a:rPr lang="en-US" sz="2400" dirty="0" smtClean="0">
                <a:ea typeface="ＭＳ Ｐゴシック" pitchFamily="34" charset="-128"/>
              </a:rPr>
              <a:t>    To succeed in equipping students with the knowledge and skills they need to succeed in the 21st century, the curriculum reform process will integrate awareness of social dimensions:</a:t>
            </a:r>
          </a:p>
          <a:p>
            <a:pPr>
              <a:buFontTx/>
              <a:buNone/>
            </a:pP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rPr>
              <a:t>Changing political, economic and social conditions of the country;</a:t>
            </a:r>
          </a:p>
          <a:p>
            <a:pPr>
              <a:buFont typeface="Wingdings" pitchFamily="2" charset="2"/>
              <a:buChar char="Ø"/>
            </a:pP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rPr>
              <a:t>The diversity of backgrounds, experiences, cultures and values of the many people of Myanmar;</a:t>
            </a:r>
          </a:p>
          <a:p>
            <a:pPr>
              <a:buFont typeface="Wingdings" pitchFamily="2" charset="2"/>
              <a:buChar char="Ø"/>
            </a:pP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rPr>
              <a:t>Awareness and understanding of local, national, regional and international standards, practices and experiences on integrating social dimensions into curriculum development. </a:t>
            </a:r>
            <a:endParaRPr lang="en-AU" altLang="en-US" sz="2400" dirty="0" smtClean="0">
              <a:solidFill>
                <a:srgbClr val="000000"/>
              </a:solidFill>
              <a:ea typeface="ＭＳ Ｐゴシック" pitchFamily="34" charset="-128"/>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9144000" cy="1676400"/>
          </a:xfrm>
        </p:spPr>
        <p:txBody>
          <a:bodyPr/>
          <a:lstStyle/>
          <a:p>
            <a:r>
              <a:rPr lang="en-US" altLang="en-US" sz="3200" b="1" dirty="0" smtClean="0">
                <a:solidFill>
                  <a:srgbClr val="0070C0"/>
                </a:solidFill>
                <a:ea typeface="ＭＳ Ｐゴシック" pitchFamily="34" charset="-128"/>
              </a:rPr>
              <a:t>Why is understanding and incorporating social dimensions important in curriculum reform? </a:t>
            </a:r>
            <a:r>
              <a:rPr lang="en-US" sz="2800" b="1" dirty="0" smtClean="0">
                <a:solidFill>
                  <a:schemeClr val="accent2"/>
                </a:solidFill>
                <a:ea typeface="ＭＳ Ｐゴシック" pitchFamily="34" charset="-128"/>
              </a:rPr>
              <a:t/>
            </a:r>
            <a:br>
              <a:rPr lang="en-US" sz="2800" b="1" dirty="0" smtClean="0">
                <a:solidFill>
                  <a:schemeClr val="accent2"/>
                </a:solidFill>
                <a:ea typeface="ＭＳ Ｐゴシック" pitchFamily="34" charset="-128"/>
              </a:rPr>
            </a:br>
            <a:endParaRPr lang="en-US" sz="2800" b="1" dirty="0" smtClean="0">
              <a:solidFill>
                <a:schemeClr val="accent2"/>
              </a:solidFill>
              <a:ea typeface="ＭＳ Ｐゴシック" pitchFamily="34" charset="-128"/>
            </a:endParaRPr>
          </a:p>
        </p:txBody>
      </p:sp>
      <p:sp>
        <p:nvSpPr>
          <p:cNvPr id="10243" name="Content Placeholder 2"/>
          <p:cNvSpPr>
            <a:spLocks noGrp="1"/>
          </p:cNvSpPr>
          <p:nvPr>
            <p:ph idx="1"/>
          </p:nvPr>
        </p:nvSpPr>
        <p:spPr bwMode="auto">
          <a:xfrm>
            <a:off x="228600" y="1676400"/>
            <a:ext cx="8915400" cy="2209800"/>
          </a:xfrm>
          <a:noFill/>
          <a:ln>
            <a:miter lim="800000"/>
            <a:headEnd/>
            <a:tailEnd/>
          </a:ln>
        </p:spPr>
        <p:txBody>
          <a:bodyPr vert="horz" wrap="square" lIns="91440" tIns="45720" rIns="91440" bIns="45720" numCol="1" anchor="t" anchorCtr="0" compatLnSpc="1">
            <a:prstTxWarp prst="textNoShape">
              <a:avLst/>
            </a:prstTxWarp>
            <a:noAutofit/>
          </a:bodyPr>
          <a:lstStyle/>
          <a:p>
            <a:pPr>
              <a:buFont typeface="Wingdings" pitchFamily="2" charset="2"/>
              <a:buChar char="Ø"/>
            </a:pPr>
            <a:r>
              <a:rPr lang="en-US" sz="2400" dirty="0" smtClean="0">
                <a:ea typeface="ＭＳ Ｐゴシック" pitchFamily="34" charset="-128"/>
              </a:rPr>
              <a:t>Why is </a:t>
            </a:r>
            <a:r>
              <a:rPr lang="en-US" sz="2400" b="1" u="sng" dirty="0" smtClean="0">
                <a:ea typeface="ＭＳ Ｐゴシック" pitchFamily="34" charset="-128"/>
              </a:rPr>
              <a:t>gender</a:t>
            </a:r>
            <a:r>
              <a:rPr lang="en-US" sz="2400" b="1" dirty="0" smtClean="0">
                <a:ea typeface="ＭＳ Ｐゴシック" pitchFamily="34" charset="-128"/>
              </a:rPr>
              <a:t> </a:t>
            </a:r>
            <a:r>
              <a:rPr lang="en-US" sz="2400" dirty="0" smtClean="0">
                <a:ea typeface="ＭＳ Ｐゴシック" pitchFamily="34" charset="-128"/>
              </a:rPr>
              <a:t>an important issue in the development of curriculum?</a:t>
            </a:r>
          </a:p>
          <a:p>
            <a:pPr>
              <a:buFont typeface="Wingdings" pitchFamily="2" charset="2"/>
              <a:buChar char="Ø"/>
            </a:pP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rPr>
              <a:t>Why is </a:t>
            </a:r>
            <a:r>
              <a:rPr lang="en-US" sz="2400" b="1" u="sng" dirty="0" smtClean="0">
                <a:ea typeface="ＭＳ Ｐゴシック" pitchFamily="34" charset="-128"/>
              </a:rPr>
              <a:t>ethnicity</a:t>
            </a:r>
            <a:r>
              <a:rPr lang="en-US" sz="2400" dirty="0" smtClean="0">
                <a:ea typeface="ＭＳ Ｐゴシック" pitchFamily="34" charset="-128"/>
              </a:rPr>
              <a:t> and ethnic languages an important issue in the development of curriculum?</a:t>
            </a:r>
          </a:p>
          <a:p>
            <a:pPr>
              <a:buFont typeface="Wingdings" pitchFamily="2" charset="2"/>
              <a:buChar char="Ø"/>
            </a:pP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rPr>
              <a:t>Why is </a:t>
            </a:r>
            <a:r>
              <a:rPr lang="en-US" sz="2400" b="1" u="sng" dirty="0" smtClean="0">
                <a:ea typeface="ＭＳ Ｐゴシック" pitchFamily="34" charset="-128"/>
              </a:rPr>
              <a:t>disability</a:t>
            </a:r>
            <a:r>
              <a:rPr lang="en-US" sz="2400" dirty="0" smtClean="0">
                <a:ea typeface="ＭＳ Ｐゴシック" pitchFamily="34" charset="-128"/>
              </a:rPr>
              <a:t> an important issue in the development of curriculum?</a:t>
            </a:r>
          </a:p>
          <a:p>
            <a:pPr>
              <a:buFont typeface="Wingdings" pitchFamily="2" charset="2"/>
              <a:buChar char="Ø"/>
            </a:pPr>
            <a:endParaRPr lang="en-US" sz="2400" dirty="0" smtClean="0">
              <a:ea typeface="ＭＳ Ｐゴシック" pitchFamily="34" charset="-128"/>
            </a:endParaRPr>
          </a:p>
          <a:p>
            <a:pPr>
              <a:buFont typeface="Wingdings" pitchFamily="2" charset="2"/>
              <a:buChar char="Ø"/>
            </a:pPr>
            <a:r>
              <a:rPr lang="en-US" sz="2400" dirty="0" smtClean="0">
                <a:ea typeface="ＭＳ Ｐゴシック" pitchFamily="34" charset="-128"/>
              </a:rPr>
              <a:t>Why is </a:t>
            </a:r>
            <a:r>
              <a:rPr lang="en-US" sz="2400" b="1" u="sng" dirty="0" smtClean="0">
                <a:ea typeface="ＭＳ Ｐゴシック" pitchFamily="34" charset="-128"/>
              </a:rPr>
              <a:t>poverty</a:t>
            </a:r>
            <a:r>
              <a:rPr lang="en-US" sz="2400" dirty="0" smtClean="0">
                <a:ea typeface="ＭＳ Ｐゴシック" pitchFamily="34" charset="-128"/>
              </a:rPr>
              <a:t> an important issue in the development of curriculum?</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US" altLang="en-US" sz="3600" b="1" dirty="0" smtClean="0">
                <a:solidFill>
                  <a:srgbClr val="0070C0"/>
                </a:solidFill>
                <a:ea typeface="ＭＳ Ｐゴシック" pitchFamily="34" charset="-128"/>
              </a:rPr>
              <a:t>Social Dimensions CDT Group Discussion Summary</a:t>
            </a:r>
          </a:p>
        </p:txBody>
      </p:sp>
      <p:sp>
        <p:nvSpPr>
          <p:cNvPr id="8195" name="Content Placeholder 2"/>
          <p:cNvSpPr>
            <a:spLocks noGrp="1"/>
          </p:cNvSpPr>
          <p:nvPr>
            <p:ph idx="1"/>
          </p:nvPr>
        </p:nvSpPr>
        <p:spPr bwMode="auto">
          <a:xfrm>
            <a:off x="457200" y="1600200"/>
            <a:ext cx="84582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altLang="en-US" sz="2600" dirty="0" smtClean="0">
              <a:ea typeface="ＭＳ Ｐゴシック" pitchFamily="34" charset="-128"/>
            </a:endParaRPr>
          </a:p>
          <a:p>
            <a:r>
              <a:rPr lang="en-US" altLang="en-US" sz="2800" dirty="0" smtClean="0">
                <a:ea typeface="ＭＳ Ｐゴシック" pitchFamily="34" charset="-128"/>
              </a:rPr>
              <a:t>Question: Why is </a:t>
            </a:r>
            <a:r>
              <a:rPr lang="en-US" altLang="en-US" sz="2800" b="1" dirty="0" smtClean="0">
                <a:ea typeface="ＭＳ Ｐゴシック" pitchFamily="34" charset="-128"/>
              </a:rPr>
              <a:t>gender </a:t>
            </a:r>
            <a:r>
              <a:rPr lang="en-US" altLang="en-US" sz="2800" dirty="0" smtClean="0">
                <a:ea typeface="ＭＳ Ｐゴシック" pitchFamily="34" charset="-128"/>
              </a:rPr>
              <a:t>an important issue in the development of curriculum?</a:t>
            </a:r>
          </a:p>
          <a:p>
            <a:endParaRPr lang="en-US" altLang="en-US" sz="2800" dirty="0" smtClean="0">
              <a:ea typeface="ＭＳ Ｐゴシック" pitchFamily="34" charset="-128"/>
            </a:endParaRPr>
          </a:p>
          <a:p>
            <a:r>
              <a:rPr lang="en-US" altLang="en-US" sz="2800" dirty="0" smtClean="0">
                <a:ea typeface="ＭＳ Ｐゴシック" pitchFamily="34" charset="-128"/>
              </a:rPr>
              <a:t>CDT Response: All agree gender inequality exists and this may be due to cultural norms and traditions. In response, curriculum should be developed that is gender balanced and creates equal opportunity for all.</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ea typeface="ＭＳ Ｐゴシック" pitchFamily="34" charset="-128"/>
              </a:rPr>
              <a:t>Roles in Society</a:t>
            </a:r>
          </a:p>
        </p:txBody>
      </p:sp>
      <p:pic>
        <p:nvPicPr>
          <p:cNvPr id="36866" name="Content Placeholder 3"/>
          <p:cNvPicPr>
            <a:picLocks noGrp="1" noChangeAspect="1"/>
          </p:cNvPicPr>
          <p:nvPr>
            <p:ph idx="1"/>
          </p:nvPr>
        </p:nvPicPr>
        <p:blipFill>
          <a:blip r:embed="rId2"/>
          <a:srcRect/>
          <a:stretch>
            <a:fillRect/>
          </a:stretch>
        </p:blipFill>
        <p:spPr bwMode="auto">
          <a:xfrm>
            <a:off x="152400" y="1417638"/>
            <a:ext cx="4343400" cy="4725987"/>
          </a:xfrm>
          <a:ln w="38100" cap="sq">
            <a:solidFill>
              <a:srgbClr val="000000"/>
            </a:solidFill>
            <a:miter lim="800000"/>
          </a:ln>
          <a:effectLst>
            <a:outerShdw blurRad="50800" dist="38100" dir="2700000" algn="tl" rotWithShape="0">
              <a:srgbClr val="000000">
                <a:alpha val="43000"/>
              </a:srgbClr>
            </a:outerShdw>
          </a:effectLst>
        </p:spPr>
      </p:pic>
      <p:pic>
        <p:nvPicPr>
          <p:cNvPr id="36867" name="Picture 4"/>
          <p:cNvPicPr>
            <a:picLocks noChangeAspect="1"/>
          </p:cNvPicPr>
          <p:nvPr/>
        </p:nvPicPr>
        <p:blipFill>
          <a:blip r:embed="rId3"/>
          <a:srcRect/>
          <a:stretch>
            <a:fillRect/>
          </a:stretch>
        </p:blipFill>
        <p:spPr bwMode="auto">
          <a:xfrm>
            <a:off x="4495800" y="1417638"/>
            <a:ext cx="4419600" cy="4725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ydneylanguagesolutions.com.au/blogs/wp-content/uploads/2012/09/Burma_Ppl.png"/>
          <p:cNvPicPr>
            <a:picLocks noChangeAspect="1" noChangeArrowheads="1"/>
          </p:cNvPicPr>
          <p:nvPr/>
        </p:nvPicPr>
        <p:blipFill>
          <a:blip r:embed="rId2"/>
          <a:srcRect/>
          <a:stretch>
            <a:fillRect/>
          </a:stretch>
        </p:blipFill>
        <p:spPr bwMode="auto">
          <a:xfrm>
            <a:off x="6629400" y="457200"/>
            <a:ext cx="2514600" cy="4495800"/>
          </a:xfrm>
          <a:prstGeom prst="rect">
            <a:avLst/>
          </a:prstGeom>
          <a:noFill/>
        </p:spPr>
      </p:pic>
      <p:sp>
        <p:nvSpPr>
          <p:cNvPr id="9218" name="Title 1"/>
          <p:cNvSpPr>
            <a:spLocks noGrp="1"/>
          </p:cNvSpPr>
          <p:nvPr>
            <p:ph type="title"/>
          </p:nvPr>
        </p:nvSpPr>
        <p:spPr/>
        <p:txBody>
          <a:bodyPr>
            <a:noAutofit/>
          </a:bodyPr>
          <a:lstStyle/>
          <a:p>
            <a:r>
              <a:rPr lang="en-US" altLang="en-US" sz="3600" b="1" dirty="0" smtClean="0">
                <a:solidFill>
                  <a:srgbClr val="0070C0"/>
                </a:solidFill>
                <a:ea typeface="ＭＳ Ｐゴシック" pitchFamily="34" charset="-128"/>
              </a:rPr>
              <a:t>Social Dimensions CDT Group Discussion Summary</a:t>
            </a:r>
          </a:p>
        </p:txBody>
      </p:sp>
      <p:sp>
        <p:nvSpPr>
          <p:cNvPr id="9219" name="Content Placeholder 2"/>
          <p:cNvSpPr>
            <a:spLocks noGrp="1"/>
          </p:cNvSpPr>
          <p:nvPr>
            <p:ph idx="1"/>
          </p:nvPr>
        </p:nvSpPr>
        <p:spPr bwMode="auto">
          <a:xfrm>
            <a:off x="152400" y="1600200"/>
            <a:ext cx="8229600" cy="4724400"/>
          </a:xfrm>
          <a:noFill/>
          <a:ln>
            <a:miter lim="800000"/>
            <a:headEnd/>
            <a:tailEnd/>
          </a:ln>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rPr>
              <a:t>Question: Why is </a:t>
            </a:r>
            <a:r>
              <a:rPr lang="en-US" altLang="en-US" b="1" dirty="0" smtClean="0">
                <a:ea typeface="ＭＳ Ｐゴシック" pitchFamily="34" charset="-128"/>
              </a:rPr>
              <a:t>ethnicity</a:t>
            </a:r>
            <a:r>
              <a:rPr lang="en-US" altLang="en-US" dirty="0" smtClean="0">
                <a:ea typeface="ＭＳ Ｐゴシック" pitchFamily="34" charset="-128"/>
              </a:rPr>
              <a:t> and ethnic languages an important issue in the development of curriculum?</a:t>
            </a:r>
          </a:p>
          <a:p>
            <a:endParaRPr lang="en-US" altLang="en-US" dirty="0" smtClean="0">
              <a:ea typeface="ＭＳ Ｐゴシック" pitchFamily="34" charset="-128"/>
            </a:endParaRPr>
          </a:p>
          <a:p>
            <a:r>
              <a:rPr lang="en-US" altLang="en-US" dirty="0" smtClean="0">
                <a:ea typeface="ＭＳ Ｐゴシック" pitchFamily="34" charset="-128"/>
              </a:rPr>
              <a:t>CDT Response: Complex issue that requires further discussion. Agreement that inclusive approach in education policy and curriculum reform on ethnic culture, language and diversity is important. </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834</Words>
  <Application>Microsoft Office PowerPoint</Application>
  <PresentationFormat>On-screen Show (4:3)</PresentationFormat>
  <Paragraphs>98</Paragraphs>
  <Slides>17</Slides>
  <Notes>3</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Custom Design</vt:lpstr>
      <vt:lpstr>2_Default Design</vt:lpstr>
      <vt:lpstr>1_Default Design</vt:lpstr>
      <vt:lpstr>Default Design</vt:lpstr>
      <vt:lpstr>Equipping Youth for Employment (EYE)  The Inclusion of Social Dimensions in the Curriculum</vt:lpstr>
      <vt:lpstr>Introduction to Social Dimensions- Session Agenda  </vt:lpstr>
      <vt:lpstr>Slide 3</vt:lpstr>
      <vt:lpstr>Social Dimensions in Curriculum Development </vt:lpstr>
      <vt:lpstr>Social Dimensions in Curriculum Development  </vt:lpstr>
      <vt:lpstr>Why is understanding and incorporating social dimensions important in curriculum reform?  </vt:lpstr>
      <vt:lpstr>Social Dimensions CDT Group Discussion Summary</vt:lpstr>
      <vt:lpstr>Roles in Society</vt:lpstr>
      <vt:lpstr>Social Dimensions CDT Group Discussion Summary</vt:lpstr>
      <vt:lpstr>Social Dimensions CDT Group Discussion Summary </vt:lpstr>
      <vt:lpstr>Social Dimensions CDT Group Discussion Summary</vt:lpstr>
      <vt:lpstr>Incorporating Social Dimensions &amp; Limitations  </vt:lpstr>
      <vt:lpstr>Institutional Culture &amp; Environment</vt:lpstr>
      <vt:lpstr>Introduction to Gender Dimensions (foundation for Institutional Culture &amp; Environment)</vt:lpstr>
      <vt:lpstr>  Extract - Social Dimensions in Curriculum Development – Session II Gender and sex?  (foundation for Institutional Culture &amp; Environment Contu.)</vt:lpstr>
      <vt:lpstr>Slide 16</vt:lpstr>
      <vt:lpstr>Reference, Publication &amp; Useful websites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90</cp:revision>
  <dcterms:created xsi:type="dcterms:W3CDTF">2017-11-29T13:30:02Z</dcterms:created>
  <dcterms:modified xsi:type="dcterms:W3CDTF">2017-12-01T15:29:52Z</dcterms:modified>
</cp:coreProperties>
</file>