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7" r:id="rId5"/>
    <p:sldId id="259" r:id="rId6"/>
    <p:sldId id="260" r:id="rId7"/>
    <p:sldId id="263" r:id="rId8"/>
    <p:sldId id="264" r:id="rId9"/>
    <p:sldId id="261" r:id="rId10"/>
    <p:sldId id="266" r:id="rId11"/>
    <p:sldId id="265"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5" d="100"/>
          <a:sy n="55" d="100"/>
        </p:scale>
        <p:origin x="-1794" y="-3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07E3754-3C2E-4ADF-8476-FC2A489AD34A}" type="datetimeFigureOut">
              <a:rPr lang="en-US" smtClean="0"/>
              <a:pPr/>
              <a:t>9/30/2016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96211DD-A66A-4F6E-AC5C-135D698D7B8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7E3754-3C2E-4ADF-8476-FC2A489AD34A}" type="datetimeFigureOut">
              <a:rPr lang="en-US" smtClean="0"/>
              <a:pPr/>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211DD-A66A-4F6E-AC5C-135D698D7B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7E3754-3C2E-4ADF-8476-FC2A489AD34A}" type="datetimeFigureOut">
              <a:rPr lang="en-US" smtClean="0"/>
              <a:pPr/>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211DD-A66A-4F6E-AC5C-135D698D7B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7E3754-3C2E-4ADF-8476-FC2A489AD34A}" type="datetimeFigureOut">
              <a:rPr lang="en-US" smtClean="0"/>
              <a:pPr/>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211DD-A66A-4F6E-AC5C-135D698D7B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07E3754-3C2E-4ADF-8476-FC2A489AD34A}" type="datetimeFigureOut">
              <a:rPr lang="en-US" smtClean="0"/>
              <a:pPr/>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211DD-A66A-4F6E-AC5C-135D698D7B8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7E3754-3C2E-4ADF-8476-FC2A489AD34A}" type="datetimeFigureOut">
              <a:rPr lang="en-US" smtClean="0"/>
              <a:pPr/>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6211DD-A66A-4F6E-AC5C-135D698D7B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07E3754-3C2E-4ADF-8476-FC2A489AD34A}" type="datetimeFigureOut">
              <a:rPr lang="en-US" smtClean="0"/>
              <a:pPr/>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6211DD-A66A-4F6E-AC5C-135D698D7B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07E3754-3C2E-4ADF-8476-FC2A489AD34A}" type="datetimeFigureOut">
              <a:rPr lang="en-US" smtClean="0"/>
              <a:pPr/>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6211DD-A66A-4F6E-AC5C-135D698D7B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7E3754-3C2E-4ADF-8476-FC2A489AD34A}" type="datetimeFigureOut">
              <a:rPr lang="en-US" smtClean="0"/>
              <a:pPr/>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6211DD-A66A-4F6E-AC5C-135D698D7B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7E3754-3C2E-4ADF-8476-FC2A489AD34A}" type="datetimeFigureOut">
              <a:rPr lang="en-US" smtClean="0"/>
              <a:pPr/>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6211DD-A66A-4F6E-AC5C-135D698D7B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07E3754-3C2E-4ADF-8476-FC2A489AD34A}" type="datetimeFigureOut">
              <a:rPr lang="en-US" smtClean="0"/>
              <a:pPr/>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96211DD-A66A-4F6E-AC5C-135D698D7B8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07E3754-3C2E-4ADF-8476-FC2A489AD34A}" type="datetimeFigureOut">
              <a:rPr lang="en-US" smtClean="0"/>
              <a:pPr/>
              <a:t>9/30/2016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6211DD-A66A-4F6E-AC5C-135D698D7B8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RhUx1pArrO4" TargetMode="External"/><Relationship Id="rId2" Type="http://schemas.openxmlformats.org/officeDocument/2006/relationships/hyperlink" Target="https://www.youtube.com/watch?v=u6jgWxkbR7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RhUx1pArrO4" TargetMode="External"/><Relationship Id="rId2" Type="http://schemas.openxmlformats.org/officeDocument/2006/relationships/hyperlink" Target="https://www.youtube.com/watch?v=u6jgWxkbR7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SOCIAL STUDIES</a:t>
            </a:r>
            <a:endParaRPr lang="en-US" dirty="0"/>
          </a:p>
        </p:txBody>
      </p:sp>
      <p:sp>
        <p:nvSpPr>
          <p:cNvPr id="3" name="Subtitle 2"/>
          <p:cNvSpPr>
            <a:spLocks noGrp="1"/>
          </p:cNvSpPr>
          <p:nvPr>
            <p:ph type="subTitle" idx="1"/>
          </p:nvPr>
        </p:nvSpPr>
        <p:spPr/>
        <p:txBody>
          <a:bodyPr>
            <a:normAutofit lnSpcReduction="10000"/>
          </a:bodyPr>
          <a:lstStyle/>
          <a:p>
            <a:r>
              <a:rPr lang="en-US" dirty="0" smtClean="0"/>
              <a:t>LESSON PRESENTATION</a:t>
            </a:r>
          </a:p>
          <a:p>
            <a:endParaRPr lang="en-US" dirty="0" smtClean="0"/>
          </a:p>
          <a:p>
            <a:r>
              <a:rPr lang="en-US" dirty="0" smtClean="0"/>
              <a:t>By Hilda </a:t>
            </a:r>
            <a:r>
              <a:rPr lang="en-US" dirty="0" err="1" smtClean="0"/>
              <a:t>Tuimur</a:t>
            </a:r>
            <a:r>
              <a:rPr lang="en-US" dirty="0" smtClean="0"/>
              <a:t> , </a:t>
            </a:r>
            <a:r>
              <a:rPr lang="en-US" dirty="0" err="1" smtClean="0"/>
              <a:t>Nyaga</a:t>
            </a:r>
            <a:r>
              <a:rPr lang="en-US" dirty="0" smtClean="0"/>
              <a:t> E. </a:t>
            </a:r>
            <a:r>
              <a:rPr lang="en-US" dirty="0" err="1" smtClean="0"/>
              <a:t>Njiru</a:t>
            </a:r>
            <a:r>
              <a:rPr lang="en-US" dirty="0" smtClean="0"/>
              <a:t> and </a:t>
            </a:r>
            <a:r>
              <a:rPr lang="en-US" dirty="0" err="1" smtClean="0"/>
              <a:t>Janipher</a:t>
            </a:r>
            <a:r>
              <a:rPr lang="en-US" dirty="0" smtClean="0"/>
              <a:t> </a:t>
            </a:r>
            <a:r>
              <a:rPr lang="en-US" dirty="0" err="1" smtClean="0"/>
              <a:t>A.Ocholla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COMPETENCIES</a:t>
            </a:r>
            <a:endParaRPr lang="en-US" dirty="0"/>
          </a:p>
        </p:txBody>
      </p:sp>
      <p:sp>
        <p:nvSpPr>
          <p:cNvPr id="3" name="Content Placeholder 2"/>
          <p:cNvSpPr>
            <a:spLocks noGrp="1"/>
          </p:cNvSpPr>
          <p:nvPr>
            <p:ph idx="1"/>
          </p:nvPr>
        </p:nvSpPr>
        <p:spPr/>
        <p:txBody>
          <a:bodyPr/>
          <a:lstStyle/>
          <a:p>
            <a:pPr algn="just"/>
            <a:r>
              <a:rPr lang="en-US" dirty="0" smtClean="0"/>
              <a:t>Communication as they discuss with peers.</a:t>
            </a:r>
          </a:p>
          <a:p>
            <a:pPr algn="just"/>
            <a:r>
              <a:rPr lang="en-US" dirty="0" smtClean="0"/>
              <a:t>Creativity in trying to interpret the video clips and raise own points.</a:t>
            </a:r>
          </a:p>
          <a:p>
            <a:pPr algn="just"/>
            <a:r>
              <a:rPr lang="en-US" dirty="0" smtClean="0"/>
              <a:t>Problem solving in that they will have an activity based on the school experiences.</a:t>
            </a:r>
          </a:p>
          <a:p>
            <a:pPr algn="just"/>
            <a:r>
              <a:rPr lang="en-US" dirty="0" smtClean="0"/>
              <a:t>They will also learn how to respect other students opinion as they discuss and agree on what to present.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APPLICATION</a:t>
            </a:r>
            <a:endParaRPr lang="en-US" dirty="0"/>
          </a:p>
        </p:txBody>
      </p:sp>
      <p:sp>
        <p:nvSpPr>
          <p:cNvPr id="3" name="Content Placeholder 2"/>
          <p:cNvSpPr>
            <a:spLocks noGrp="1"/>
          </p:cNvSpPr>
          <p:nvPr>
            <p:ph idx="1"/>
          </p:nvPr>
        </p:nvSpPr>
        <p:spPr/>
        <p:txBody>
          <a:bodyPr/>
          <a:lstStyle/>
          <a:p>
            <a:r>
              <a:rPr lang="en-US" dirty="0" smtClean="0"/>
              <a:t>If the four elements translate into actual learning opportunities then the students are able to not only  internalize the content but also put it in practice and therefore educating them in a holistic manner which produces a constructive citizenry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a:t>
            </a:r>
            <a:endParaRPr lang="en-US" dirty="0"/>
          </a:p>
        </p:txBody>
      </p:sp>
      <p:sp>
        <p:nvSpPr>
          <p:cNvPr id="3" name="Content Placeholder 2"/>
          <p:cNvSpPr>
            <a:spLocks noGrp="1"/>
          </p:cNvSpPr>
          <p:nvPr>
            <p:ph idx="1"/>
          </p:nvPr>
        </p:nvSpPr>
        <p:spPr/>
        <p:txBody>
          <a:bodyPr/>
          <a:lstStyle/>
          <a:p>
            <a:r>
              <a:rPr lang="en-US" dirty="0" smtClean="0"/>
              <a:t>SELF EVALUATION.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TOPIC</a:t>
            </a:r>
            <a:endParaRPr lang="en-US" dirty="0"/>
          </a:p>
        </p:txBody>
      </p:sp>
      <p:sp>
        <p:nvSpPr>
          <p:cNvPr id="3" name="Content Placeholder 2"/>
          <p:cNvSpPr>
            <a:spLocks noGrp="1"/>
          </p:cNvSpPr>
          <p:nvPr>
            <p:ph idx="1"/>
          </p:nvPr>
        </p:nvSpPr>
        <p:spPr/>
        <p:txBody>
          <a:bodyPr/>
          <a:lstStyle/>
          <a:p>
            <a:r>
              <a:rPr lang="en-US" dirty="0" smtClean="0"/>
              <a:t>DEMOCRACY AND HUMAN RIGHTS</a:t>
            </a:r>
          </a:p>
          <a:p>
            <a:pPr>
              <a:buNone/>
            </a:pPr>
            <a:r>
              <a:rPr lang="en-US" dirty="0" smtClean="0"/>
              <a:t>				   SUB TOPIC</a:t>
            </a:r>
          </a:p>
          <a:p>
            <a:r>
              <a:rPr lang="en-US" dirty="0" smtClean="0"/>
              <a:t>MEANING OF DEMOCRACY.</a:t>
            </a:r>
          </a:p>
          <a:p>
            <a:pPr>
              <a:buNone/>
            </a:pPr>
            <a:r>
              <a:rPr lang="en-US" dirty="0" smtClean="0"/>
              <a:t>CLASS:   SIX.</a:t>
            </a:r>
          </a:p>
          <a:p>
            <a:pPr>
              <a:buNone/>
            </a:pPr>
            <a:r>
              <a:rPr lang="en-US" dirty="0" smtClean="0"/>
              <a:t>UNIT:     SIX.</a:t>
            </a:r>
          </a:p>
          <a:p>
            <a:pPr>
              <a:buNone/>
            </a:pPr>
            <a:r>
              <a:rPr lang="en-US" dirty="0" smtClean="0"/>
              <a:t>October 2016.</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EXISTING KNOWLEDGE OBJECTIVES</a:t>
            </a:r>
            <a:endParaRPr lang="en-US" dirty="0"/>
          </a:p>
        </p:txBody>
      </p:sp>
      <p:sp>
        <p:nvSpPr>
          <p:cNvPr id="3" name="Content Placeholder 2"/>
          <p:cNvSpPr>
            <a:spLocks noGrp="1"/>
          </p:cNvSpPr>
          <p:nvPr>
            <p:ph idx="1"/>
          </p:nvPr>
        </p:nvSpPr>
        <p:spPr/>
        <p:txBody>
          <a:bodyPr/>
          <a:lstStyle/>
          <a:p>
            <a:r>
              <a:rPr lang="en-US" dirty="0" smtClean="0"/>
              <a:t>By the end of the lesson the learner should be able to:</a:t>
            </a:r>
          </a:p>
          <a:p>
            <a:pPr>
              <a:buNone/>
            </a:pPr>
            <a:r>
              <a:rPr lang="en-US" dirty="0" smtClean="0"/>
              <a:t>1-Define the term democracy.</a:t>
            </a:r>
          </a:p>
          <a:p>
            <a:pPr>
              <a:buNone/>
            </a:pPr>
            <a:r>
              <a:rPr lang="en-US" dirty="0" smtClean="0"/>
              <a:t>2- Mention three ways in which democracy is practiced at home.</a:t>
            </a:r>
          </a:p>
          <a:p>
            <a:pPr>
              <a:buNone/>
            </a:pPr>
            <a:r>
              <a:rPr lang="en-US" dirty="0" smtClean="0"/>
              <a:t>3- Mention three ways in which democracy is practiced in the school setting.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OUR LIVES TODAY BOOK 6 Pg.72</a:t>
            </a:r>
            <a:endParaRPr lang="en-US" dirty="0"/>
          </a:p>
        </p:txBody>
      </p:sp>
      <p:pic>
        <p:nvPicPr>
          <p:cNvPr id="1027" name="Picture 3"/>
          <p:cNvPicPr>
            <a:picLocks noGrp="1" noChangeAspect="1" noChangeArrowheads="1"/>
          </p:cNvPicPr>
          <p:nvPr>
            <p:ph idx="1"/>
          </p:nvPr>
        </p:nvPicPr>
        <p:blipFill>
          <a:blip r:embed="rId2" cstate="print"/>
          <a:stretch>
            <a:fillRect/>
          </a:stretch>
        </p:blipFill>
        <p:spPr bwMode="auto">
          <a:xfrm>
            <a:off x="3008087" y="1935163"/>
            <a:ext cx="3127826" cy="43894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COMPETENCE OBJECTIVES</a:t>
            </a:r>
            <a:endParaRPr lang="en-US" dirty="0"/>
          </a:p>
        </p:txBody>
      </p:sp>
      <p:sp>
        <p:nvSpPr>
          <p:cNvPr id="3" name="Content Placeholder 2"/>
          <p:cNvSpPr>
            <a:spLocks noGrp="1"/>
          </p:cNvSpPr>
          <p:nvPr>
            <p:ph idx="1"/>
          </p:nvPr>
        </p:nvSpPr>
        <p:spPr/>
        <p:txBody>
          <a:bodyPr>
            <a:normAutofit/>
          </a:bodyPr>
          <a:lstStyle/>
          <a:p>
            <a:pPr algn="just"/>
            <a:r>
              <a:rPr lang="en-US" dirty="0" smtClean="0"/>
              <a:t>By the end of the lesson the learner should be able to:</a:t>
            </a:r>
          </a:p>
          <a:p>
            <a:pPr algn="just">
              <a:buNone/>
            </a:pPr>
            <a:endParaRPr lang="en-US" dirty="0" smtClean="0"/>
          </a:p>
          <a:p>
            <a:pPr algn="just">
              <a:buNone/>
            </a:pPr>
            <a:r>
              <a:rPr lang="en-US" dirty="0"/>
              <a:t>1</a:t>
            </a:r>
            <a:r>
              <a:rPr lang="en-US" dirty="0" smtClean="0"/>
              <a:t>- use his/her knowledge of social events to demonstrate an understanding of how democracy is practiced at home.</a:t>
            </a:r>
          </a:p>
          <a:p>
            <a:pPr algn="just">
              <a:buNone/>
            </a:pPr>
            <a:r>
              <a:rPr lang="en-US" dirty="0"/>
              <a:t>2</a:t>
            </a:r>
            <a:r>
              <a:rPr lang="en-US" dirty="0" smtClean="0"/>
              <a:t>- use significant examples to describe some ways in which democracy has been practiced in the school setting over time.</a:t>
            </a:r>
          </a:p>
          <a:p>
            <a:pPr algn="just">
              <a:buNone/>
            </a:pPr>
            <a:r>
              <a:rPr lang="en-US" dirty="0"/>
              <a:t>3</a:t>
            </a:r>
            <a:r>
              <a:rPr lang="en-US" dirty="0" smtClean="0"/>
              <a:t>-Appreciate and apply democratic practices in their daily lives</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 and Materials</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err="1" smtClean="0"/>
              <a:t>Obiri,T</a:t>
            </a:r>
            <a:r>
              <a:rPr lang="en-US" dirty="0" smtClean="0"/>
              <a:t> (2010) Our lives today book 6 page 72</a:t>
            </a:r>
          </a:p>
          <a:p>
            <a:r>
              <a:rPr lang="en-US" dirty="0" err="1" smtClean="0"/>
              <a:t>Obiri,T</a:t>
            </a:r>
            <a:r>
              <a:rPr lang="en-US" dirty="0" smtClean="0"/>
              <a:t> (2010) Our lives today Teachers Guide/manual . page 68</a:t>
            </a:r>
          </a:p>
          <a:p>
            <a:r>
              <a:rPr lang="en-US" dirty="0" err="1" smtClean="0"/>
              <a:t>Obiri,T</a:t>
            </a:r>
            <a:r>
              <a:rPr lang="en-US" dirty="0" smtClean="0"/>
              <a:t> (2010) Social Studies Work Book 6</a:t>
            </a:r>
          </a:p>
          <a:p>
            <a:r>
              <a:rPr lang="en-US" dirty="0" smtClean="0">
                <a:hlinkClick r:id="rId2"/>
              </a:rPr>
              <a:t>https://www.youtube.com/watch?v=u6jgWxkbR7A</a:t>
            </a:r>
            <a:endParaRPr lang="en-US" dirty="0" smtClean="0"/>
          </a:p>
          <a:p>
            <a:r>
              <a:rPr lang="en-US" u="sng" dirty="0" smtClean="0">
                <a:hlinkClick r:id="rId3"/>
              </a:rPr>
              <a:t>https://www.youtube.com/watch?v=RhUx1pArrO4</a:t>
            </a:r>
            <a:r>
              <a:rPr lang="en-US" dirty="0" smtClean="0"/>
              <a:t> </a:t>
            </a:r>
          </a:p>
          <a:p>
            <a:r>
              <a:rPr lang="en-US" dirty="0" smtClean="0"/>
              <a:t>The school and its environment.</a:t>
            </a:r>
          </a:p>
          <a:p>
            <a:r>
              <a:rPr lang="en-US" dirty="0" smtClean="0"/>
              <a:t>The constitution of Kenya 2010 article 10 and chapter 6</a:t>
            </a:r>
          </a:p>
          <a:p>
            <a:r>
              <a:rPr lang="en-US" dirty="0" smtClean="0"/>
              <a:t>Picture cutouts on democratic practices.</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 central purpose of social studies education is the development of citizenship. In social studies education four elements are essential. The first element is </a:t>
            </a:r>
            <a:r>
              <a:rPr lang="en-US" b="1" dirty="0" smtClean="0"/>
              <a:t>knowledge.</a:t>
            </a:r>
            <a:r>
              <a:rPr lang="en-US" dirty="0" smtClean="0"/>
              <a:t> Social studies must draw heavily upon the other social sciences, including history, and from related fields such as law, psychology, the humanities, journalism, and the arts. Knowledge must be balanced between understandings needed in young people's own immediate social worlds and society at large, The second element is </a:t>
            </a:r>
            <a:r>
              <a:rPr lang="en-US" b="1" dirty="0" smtClean="0"/>
              <a:t>values. </a:t>
            </a:r>
            <a:r>
              <a:rPr lang="en-US" dirty="0" smtClean="0"/>
              <a:t>This is by Identifying their own values  and recognizing the values of others. The third element is </a:t>
            </a:r>
            <a:r>
              <a:rPr lang="en-US" b="1" dirty="0" smtClean="0"/>
              <a:t>skills </a:t>
            </a:r>
            <a:r>
              <a:rPr lang="en-US" dirty="0" smtClean="0"/>
              <a:t>in acquiring information and thinking about social affairs. Young people need skills to make their knowledge and values active and help them in the lifelong learning. The fourth element </a:t>
            </a:r>
            <a:r>
              <a:rPr lang="en-US" b="1" dirty="0" smtClean="0"/>
              <a:t>is social participation.</a:t>
            </a:r>
            <a:r>
              <a:rPr lang="en-US" dirty="0" smtClean="0"/>
              <a:t> pupils live as part of social groups, which they influence and are influenced by. Without these competences, social studies education becomes passive and worthless in their daily life.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AND TEACHIG EXPERIENCES</a:t>
            </a:r>
            <a:endParaRPr lang="en-US" dirty="0"/>
          </a:p>
        </p:txBody>
      </p:sp>
      <p:sp>
        <p:nvSpPr>
          <p:cNvPr id="3" name="Content Placeholder 2"/>
          <p:cNvSpPr>
            <a:spLocks noGrp="1"/>
          </p:cNvSpPr>
          <p:nvPr>
            <p:ph idx="1"/>
          </p:nvPr>
        </p:nvSpPr>
        <p:spPr/>
        <p:txBody>
          <a:bodyPr>
            <a:normAutofit/>
          </a:bodyPr>
          <a:lstStyle/>
          <a:p>
            <a:pPr algn="just"/>
            <a:r>
              <a:rPr lang="en-US" dirty="0" smtClean="0"/>
              <a:t>The students will watch a video clip and derive the underlying message based on the competence objectives.</a:t>
            </a:r>
          </a:p>
          <a:p>
            <a:pPr algn="just"/>
            <a:r>
              <a:rPr lang="en-US" dirty="0" smtClean="0"/>
              <a:t>A discussion will be held to further apply their knowledge on social happenings to develop new knowledge in a school setup.</a:t>
            </a:r>
          </a:p>
          <a:p>
            <a:pPr algn="just"/>
            <a:r>
              <a:rPr lang="en-US" dirty="0" smtClean="0"/>
              <a:t>A plenary session will be held for presentations</a:t>
            </a:r>
          </a:p>
          <a:p>
            <a:pPr algn="just"/>
            <a:r>
              <a:rPr lang="en-US" dirty="0" smtClean="0"/>
              <a:t>The content will be harmonized using the teachers checklist.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a:bodyPr>
          <a:lstStyle/>
          <a:p>
            <a:r>
              <a:rPr lang="en-US" sz="3600" dirty="0" smtClean="0"/>
              <a:t>TEACHING AND LEARNING ACTIVITIES</a:t>
            </a:r>
            <a:endParaRPr lang="en-US" sz="3600" dirty="0"/>
          </a:p>
        </p:txBody>
      </p:sp>
      <p:sp>
        <p:nvSpPr>
          <p:cNvPr id="3" name="Content Placeholder 2"/>
          <p:cNvSpPr>
            <a:spLocks noGrp="1"/>
          </p:cNvSpPr>
          <p:nvPr>
            <p:ph idx="1"/>
          </p:nvPr>
        </p:nvSpPr>
        <p:spPr/>
        <p:txBody>
          <a:bodyPr/>
          <a:lstStyle/>
          <a:p>
            <a:pPr>
              <a:buNone/>
            </a:pPr>
            <a:endParaRPr lang="en-US" dirty="0" smtClean="0"/>
          </a:p>
          <a:p>
            <a:endParaRPr lang="en-US" dirty="0"/>
          </a:p>
        </p:txBody>
      </p:sp>
      <p:graphicFrame>
        <p:nvGraphicFramePr>
          <p:cNvPr id="4" name="Table 3"/>
          <p:cNvGraphicFramePr>
            <a:graphicFrameLocks noGrp="1"/>
          </p:cNvGraphicFramePr>
          <p:nvPr/>
        </p:nvGraphicFramePr>
        <p:xfrm>
          <a:off x="304800" y="1447800"/>
          <a:ext cx="8458200" cy="5096239"/>
        </p:xfrm>
        <a:graphic>
          <a:graphicData uri="http://schemas.openxmlformats.org/drawingml/2006/table">
            <a:tbl>
              <a:tblPr firstRow="1" bandRow="1">
                <a:tableStyleId>{5C22544A-7EE6-4342-B048-85BDC9FD1C3A}</a:tableStyleId>
              </a:tblPr>
              <a:tblGrid>
                <a:gridCol w="2114550"/>
                <a:gridCol w="3524250"/>
                <a:gridCol w="2819400"/>
              </a:tblGrid>
              <a:tr h="367907">
                <a:tc>
                  <a:txBody>
                    <a:bodyPr/>
                    <a:lstStyle/>
                    <a:p>
                      <a:r>
                        <a:rPr lang="en-US" dirty="0" smtClean="0"/>
                        <a:t>STEP/TIME</a:t>
                      </a:r>
                      <a:endParaRPr lang="en-US" dirty="0"/>
                    </a:p>
                  </a:txBody>
                  <a:tcPr/>
                </a:tc>
                <a:tc>
                  <a:txBody>
                    <a:bodyPr/>
                    <a:lstStyle/>
                    <a:p>
                      <a:r>
                        <a:rPr lang="en-US" dirty="0" smtClean="0"/>
                        <a:t>TEACHERS ACTIVITY</a:t>
                      </a:r>
                      <a:endParaRPr lang="en-US" dirty="0"/>
                    </a:p>
                  </a:txBody>
                  <a:tcPr/>
                </a:tc>
                <a:tc>
                  <a:txBody>
                    <a:bodyPr/>
                    <a:lstStyle/>
                    <a:p>
                      <a:r>
                        <a:rPr lang="en-US" dirty="0" smtClean="0"/>
                        <a:t>LEARNERS ACTIVITY</a:t>
                      </a:r>
                      <a:endParaRPr lang="en-US" dirty="0"/>
                    </a:p>
                  </a:txBody>
                  <a:tcPr/>
                </a:tc>
              </a:tr>
              <a:tr h="1102311">
                <a:tc>
                  <a:txBody>
                    <a:bodyPr/>
                    <a:lstStyle/>
                    <a:p>
                      <a:r>
                        <a:rPr lang="en-US" sz="1400" dirty="0" smtClean="0"/>
                        <a:t>1.INTRODUCTION</a:t>
                      </a:r>
                    </a:p>
                    <a:p>
                      <a:r>
                        <a:rPr lang="en-US" sz="1400" dirty="0" smtClean="0"/>
                        <a:t>5.Mins.</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-Watch</a:t>
                      </a:r>
                      <a:r>
                        <a:rPr lang="en-US" sz="1400" baseline="0" dirty="0" smtClean="0"/>
                        <a:t> a video clip on the meaning of democracy and its origin.</a:t>
                      </a:r>
                      <a:r>
                        <a:rPr lang="en-US" sz="14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hlinkClick r:id="rId2"/>
                        </a:rPr>
                        <a:t>https://www.youtube.com/watch?v=u6jgWxkbR7A</a:t>
                      </a:r>
                      <a:endParaRPr lang="en-US" sz="1400" dirty="0"/>
                    </a:p>
                  </a:txBody>
                  <a:tcPr/>
                </a:tc>
                <a:tc>
                  <a:txBody>
                    <a:bodyPr/>
                    <a:lstStyle/>
                    <a:p>
                      <a:r>
                        <a:rPr lang="en-US" sz="1400" dirty="0" smtClean="0"/>
                        <a:t>-Watch  listen and answer questions from the video</a:t>
                      </a:r>
                      <a:r>
                        <a:rPr lang="en-US" sz="1400" baseline="0" dirty="0" smtClean="0"/>
                        <a:t> clip</a:t>
                      </a:r>
                      <a:r>
                        <a:rPr lang="en-US" sz="1400" dirty="0" smtClean="0"/>
                        <a:t>.</a:t>
                      </a:r>
                      <a:endParaRPr lang="en-US" sz="1400" dirty="0"/>
                    </a:p>
                  </a:txBody>
                  <a:tcPr/>
                </a:tc>
              </a:tr>
              <a:tr h="2929825">
                <a:tc>
                  <a:txBody>
                    <a:bodyPr/>
                    <a:lstStyle/>
                    <a:p>
                      <a:r>
                        <a:rPr lang="en-US" sz="1400" dirty="0" smtClean="0"/>
                        <a:t>2 LESSON DEVELOPMENT</a:t>
                      </a:r>
                    </a:p>
                    <a:p>
                      <a:r>
                        <a:rPr lang="en-US" sz="1400" dirty="0" smtClean="0"/>
                        <a:t>25. mins.</a:t>
                      </a:r>
                      <a:endParaRPr lang="en-US" sz="1400" dirty="0"/>
                    </a:p>
                  </a:txBody>
                  <a:tcPr/>
                </a:tc>
                <a:tc>
                  <a:txBody>
                    <a:bodyPr/>
                    <a:lstStyle/>
                    <a:p>
                      <a:r>
                        <a:rPr lang="en-US" sz="1400" dirty="0" smtClean="0"/>
                        <a:t>-Display</a:t>
                      </a:r>
                      <a:r>
                        <a:rPr lang="en-US" sz="1400" baseline="0" dirty="0" smtClean="0"/>
                        <a:t> and discuss pictures on democratic practices at home.</a:t>
                      </a:r>
                    </a:p>
                    <a:p>
                      <a:endParaRPr lang="en-US" sz="1400" baseline="0" dirty="0" smtClean="0"/>
                    </a:p>
                    <a:p>
                      <a:r>
                        <a:rPr lang="en-US" sz="1400" baseline="0" dirty="0" smtClean="0"/>
                        <a:t>-Group the learners to watch a video clip on democratic schools education.</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u="sng" kern="1200" dirty="0" smtClean="0">
                          <a:solidFill>
                            <a:schemeClr val="dk1"/>
                          </a:solidFill>
                          <a:latin typeface="+mn-lt"/>
                          <a:ea typeface="+mn-ea"/>
                          <a:cs typeface="+mn-cs"/>
                          <a:hlinkClick r:id="rId3"/>
                        </a:rPr>
                        <a:t>https://www.youtube.com/watch?v=RhUx1pArrO4</a:t>
                      </a:r>
                      <a:r>
                        <a:rPr kumimoji="0" lang="en-US" sz="1400" kern="1200" dirty="0" smtClean="0">
                          <a:solidFill>
                            <a:schemeClr val="dk1"/>
                          </a:solidFill>
                          <a:latin typeface="+mn-lt"/>
                          <a:ea typeface="+mn-ea"/>
                          <a:cs typeface="+mn-cs"/>
                        </a:rPr>
                        <a:t> </a:t>
                      </a:r>
                      <a:endParaRPr lang="en-US" sz="1400" baseline="0" dirty="0" smtClean="0"/>
                    </a:p>
                    <a:p>
                      <a:r>
                        <a:rPr lang="en-US" sz="1400" baseline="0" dirty="0" smtClean="0"/>
                        <a:t>-Give an activity to discuss how democracy is practiced and applied at school.</a:t>
                      </a:r>
                    </a:p>
                    <a:p>
                      <a:r>
                        <a:rPr lang="en-US" sz="1400" baseline="0" dirty="0" smtClean="0"/>
                        <a:t>-organize learners for presentation of their deliberation.  </a:t>
                      </a:r>
                      <a:endParaRPr lang="en-US" sz="1400" dirty="0" smtClean="0"/>
                    </a:p>
                    <a:p>
                      <a:r>
                        <a:rPr lang="en-US" sz="1400" dirty="0" smtClean="0"/>
                        <a:t>-Note and address emerging issues.</a:t>
                      </a:r>
                      <a:endParaRPr lang="en-US" sz="1400" dirty="0"/>
                    </a:p>
                  </a:txBody>
                  <a:tcPr/>
                </a:tc>
                <a:tc>
                  <a:txBody>
                    <a:bodyPr/>
                    <a:lstStyle/>
                    <a:p>
                      <a:r>
                        <a:rPr lang="en-US" sz="1400" dirty="0" smtClean="0"/>
                        <a:t>-Observe the pictures and contribute</a:t>
                      </a:r>
                      <a:r>
                        <a:rPr lang="en-US" sz="1400" baseline="0" dirty="0" smtClean="0"/>
                        <a:t> in the discussion.</a:t>
                      </a:r>
                    </a:p>
                    <a:p>
                      <a:endParaRPr lang="en-US" sz="1400" baseline="0" dirty="0" smtClean="0"/>
                    </a:p>
                    <a:p>
                      <a:r>
                        <a:rPr lang="en-US" sz="1400" baseline="0" dirty="0" smtClean="0"/>
                        <a:t>-form discussion groups and watch the video clip.</a:t>
                      </a:r>
                    </a:p>
                    <a:p>
                      <a:endParaRPr lang="en-US" sz="1400" baseline="0" dirty="0" smtClean="0"/>
                    </a:p>
                    <a:p>
                      <a:r>
                        <a:rPr lang="en-US" sz="1400" baseline="0" dirty="0" smtClean="0"/>
                        <a:t>-Participate in the group discussion.</a:t>
                      </a:r>
                    </a:p>
                    <a:p>
                      <a:endParaRPr lang="en-US" sz="1400" baseline="0" dirty="0" smtClean="0"/>
                    </a:p>
                    <a:p>
                      <a:r>
                        <a:rPr lang="en-US" sz="1400" baseline="0" dirty="0" smtClean="0"/>
                        <a:t>-Group leaders present their findings.</a:t>
                      </a:r>
                    </a:p>
                    <a:p>
                      <a:endParaRPr lang="en-US"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-Record emerging issues.</a:t>
                      </a:r>
                      <a:endParaRPr lang="en-US" sz="1400" dirty="0"/>
                    </a:p>
                  </a:txBody>
                  <a:tcPr/>
                </a:tc>
              </a:tr>
              <a:tr h="696196">
                <a:tc>
                  <a:txBody>
                    <a:bodyPr/>
                    <a:lstStyle/>
                    <a:p>
                      <a:r>
                        <a:rPr lang="en-US" sz="1400" dirty="0" smtClean="0"/>
                        <a:t>3.CONCLUSION</a:t>
                      </a:r>
                    </a:p>
                    <a:p>
                      <a:r>
                        <a:rPr lang="en-US" sz="1400" dirty="0" smtClean="0"/>
                        <a:t>5.mins.</a:t>
                      </a:r>
                      <a:endParaRPr lang="en-US" sz="1400" dirty="0"/>
                    </a:p>
                  </a:txBody>
                  <a:tcPr/>
                </a:tc>
                <a:tc>
                  <a:txBody>
                    <a:bodyPr/>
                    <a:lstStyle/>
                    <a:p>
                      <a:r>
                        <a:rPr lang="en-US" sz="1400" dirty="0" smtClean="0"/>
                        <a:t>Highlight</a:t>
                      </a:r>
                      <a:r>
                        <a:rPr lang="en-US" sz="1400" baseline="0" dirty="0" smtClean="0"/>
                        <a:t> and consolidate the pupils work.</a:t>
                      </a:r>
                    </a:p>
                    <a:p>
                      <a:r>
                        <a:rPr lang="en-US" sz="1400" baseline="0" dirty="0" smtClean="0"/>
                        <a:t>-Give a take away assignment</a:t>
                      </a:r>
                      <a:endParaRPr lang="en-US" sz="1400" dirty="0"/>
                    </a:p>
                  </a:txBody>
                  <a:tcPr/>
                </a:tc>
                <a:tc>
                  <a:txBody>
                    <a:bodyPr/>
                    <a:lstStyle/>
                    <a:p>
                      <a:r>
                        <a:rPr lang="en-US" sz="1400" dirty="0" smtClean="0"/>
                        <a:t>-Take notes on the points raised.</a:t>
                      </a:r>
                      <a:endParaRPr lang="en-US" sz="1400"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498</TotalTime>
  <Words>709</Words>
  <Application>Microsoft Office PowerPoint</Application>
  <PresentationFormat>On-screen Show (4:3)</PresentationFormat>
  <Paragraphs>80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 SOCIAL STUDIES</vt:lpstr>
      <vt:lpstr> TOPIC</vt:lpstr>
      <vt:lpstr>EXISTING KNOWLEDGE OBJECTIVES</vt:lpstr>
      <vt:lpstr>OUR LIVES TODAY BOOK 6 Pg.72</vt:lpstr>
      <vt:lpstr>COMPETENCE OBJECTIVES</vt:lpstr>
      <vt:lpstr>References and Materials </vt:lpstr>
      <vt:lpstr>RATIONALE</vt:lpstr>
      <vt:lpstr>LEARNING AND TEACHIG EXPERIENCES</vt:lpstr>
      <vt:lpstr>TEACHING AND LEARNING ACTIVITIES</vt:lpstr>
      <vt:lpstr>KEY COMPETENCIES</vt:lpstr>
      <vt:lpstr>FURTHER APPLICATION</vt:lpstr>
      <vt:lpstr>FEEDBACK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STUDIES</dc:title>
  <dc:creator>user</dc:creator>
  <cp:lastModifiedBy>Tom</cp:lastModifiedBy>
  <cp:revision>81</cp:revision>
  <dcterms:created xsi:type="dcterms:W3CDTF">2016-09-27T06:34:55Z</dcterms:created>
  <dcterms:modified xsi:type="dcterms:W3CDTF">2016-09-30T18:40:47Z</dcterms:modified>
</cp:coreProperties>
</file>