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60"/>
  </p:normalViewPr>
  <p:slideViewPr>
    <p:cSldViewPr>
      <p:cViewPr>
        <p:scale>
          <a:sx n="50" d="100"/>
          <a:sy n="50" d="100"/>
        </p:scale>
        <p:origin x="-1536" y="-60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9519B1-5986-401B-8FA9-6EB628DBFC37}" type="datetimeFigureOut">
              <a:rPr lang="en-US" smtClean="0"/>
              <a:pPr/>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DD0AB-5744-4856-8E39-51A59A9B71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9519B1-5986-401B-8FA9-6EB628DBFC37}" type="datetimeFigureOut">
              <a:rPr lang="en-US" smtClean="0"/>
              <a:pPr/>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DD0AB-5744-4856-8E39-51A59A9B71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9519B1-5986-401B-8FA9-6EB628DBFC37}" type="datetimeFigureOut">
              <a:rPr lang="en-US" smtClean="0"/>
              <a:pPr/>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DD0AB-5744-4856-8E39-51A59A9B71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9519B1-5986-401B-8FA9-6EB628DBFC37}" type="datetimeFigureOut">
              <a:rPr lang="en-US" smtClean="0"/>
              <a:pPr/>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DD0AB-5744-4856-8E39-51A59A9B71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9519B1-5986-401B-8FA9-6EB628DBFC37}" type="datetimeFigureOut">
              <a:rPr lang="en-US" smtClean="0"/>
              <a:pPr/>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DD0AB-5744-4856-8E39-51A59A9B71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9519B1-5986-401B-8FA9-6EB628DBFC37}" type="datetimeFigureOut">
              <a:rPr lang="en-US" smtClean="0"/>
              <a:pPr/>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DD0AB-5744-4856-8E39-51A59A9B71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9519B1-5986-401B-8FA9-6EB628DBFC37}" type="datetimeFigureOut">
              <a:rPr lang="en-US" smtClean="0"/>
              <a:pPr/>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8DD0AB-5744-4856-8E39-51A59A9B71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9519B1-5986-401B-8FA9-6EB628DBFC37}" type="datetimeFigureOut">
              <a:rPr lang="en-US" smtClean="0"/>
              <a:pPr/>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8DD0AB-5744-4856-8E39-51A59A9B71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9519B1-5986-401B-8FA9-6EB628DBFC37}" type="datetimeFigureOut">
              <a:rPr lang="en-US" smtClean="0"/>
              <a:pPr/>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8DD0AB-5744-4856-8E39-51A59A9B71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9519B1-5986-401B-8FA9-6EB628DBFC37}" type="datetimeFigureOut">
              <a:rPr lang="en-US" smtClean="0"/>
              <a:pPr/>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DD0AB-5744-4856-8E39-51A59A9B71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9519B1-5986-401B-8FA9-6EB628DBFC37}" type="datetimeFigureOut">
              <a:rPr lang="en-US" smtClean="0"/>
              <a:pPr/>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DD0AB-5744-4856-8E39-51A59A9B71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9519B1-5986-401B-8FA9-6EB628DBFC37}" type="datetimeFigureOut">
              <a:rPr lang="en-US" smtClean="0"/>
              <a:pPr/>
              <a:t>9/29/2016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DD0AB-5744-4856-8E39-51A59A9B71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971800"/>
            <a:ext cx="7772400" cy="1069975"/>
          </a:xfrm>
        </p:spPr>
        <p:txBody>
          <a:bodyPr>
            <a:normAutofit fontScale="90000"/>
          </a:bodyPr>
          <a:lstStyle/>
          <a:p>
            <a:r>
              <a:rPr lang="en-US" b="1" dirty="0" smtClean="0">
                <a:solidFill>
                  <a:schemeClr val="accent2">
                    <a:lumMod val="50000"/>
                  </a:schemeClr>
                </a:solidFill>
              </a:rPr>
              <a:t>SCIENCE GROUP </a:t>
            </a:r>
            <a:br>
              <a:rPr lang="en-US" b="1" dirty="0" smtClean="0">
                <a:solidFill>
                  <a:schemeClr val="accent2">
                    <a:lumMod val="50000"/>
                  </a:schemeClr>
                </a:solidFill>
              </a:rPr>
            </a:br>
            <a:endParaRPr lang="en-US" b="1"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229600" cy="6172200"/>
          </a:xfrm>
        </p:spPr>
        <p:txBody>
          <a:bodyPr>
            <a:normAutofit fontScale="70000" lnSpcReduction="20000"/>
          </a:bodyPr>
          <a:lstStyle/>
          <a:p>
            <a:pPr>
              <a:buNone/>
            </a:pPr>
            <a:r>
              <a:rPr lang="en-US" b="1" smtClean="0">
                <a:solidFill>
                  <a:schemeClr val="accent2">
                    <a:lumMod val="50000"/>
                  </a:schemeClr>
                </a:solidFill>
              </a:rPr>
              <a:t>Water </a:t>
            </a:r>
            <a:r>
              <a:rPr lang="en-US" b="1" dirty="0" smtClean="0">
                <a:solidFill>
                  <a:schemeClr val="accent2">
                    <a:lumMod val="50000"/>
                  </a:schemeClr>
                </a:solidFill>
              </a:rPr>
              <a:t>pollution occurs when:</a:t>
            </a:r>
          </a:p>
          <a:p>
            <a:r>
              <a:rPr lang="en-US" dirty="0" smtClean="0">
                <a:solidFill>
                  <a:schemeClr val="accent2">
                    <a:lumMod val="50000"/>
                  </a:schemeClr>
                </a:solidFill>
              </a:rPr>
              <a:t>We throw rubbish </a:t>
            </a:r>
            <a:r>
              <a:rPr lang="en-US" dirty="0" smtClean="0">
                <a:solidFill>
                  <a:schemeClr val="accent2">
                    <a:lumMod val="50000"/>
                  </a:schemeClr>
                </a:solidFill>
              </a:rPr>
              <a:t>into </a:t>
            </a:r>
            <a:r>
              <a:rPr lang="en-US" dirty="0" smtClean="0">
                <a:solidFill>
                  <a:schemeClr val="accent2">
                    <a:lumMod val="50000"/>
                  </a:schemeClr>
                </a:solidFill>
              </a:rPr>
              <a:t>water bodies</a:t>
            </a:r>
          </a:p>
          <a:p>
            <a:r>
              <a:rPr lang="en-US" dirty="0" smtClean="0">
                <a:solidFill>
                  <a:schemeClr val="accent2">
                    <a:lumMod val="50000"/>
                  </a:schemeClr>
                </a:solidFill>
              </a:rPr>
              <a:t>Animals release their wastes in water bodies</a:t>
            </a:r>
          </a:p>
          <a:p>
            <a:r>
              <a:rPr lang="en-US" dirty="0" smtClean="0">
                <a:solidFill>
                  <a:schemeClr val="accent2">
                    <a:lumMod val="50000"/>
                  </a:schemeClr>
                </a:solidFill>
              </a:rPr>
              <a:t>We urinate or </a:t>
            </a:r>
            <a:r>
              <a:rPr lang="en-US" dirty="0" err="1" smtClean="0">
                <a:solidFill>
                  <a:schemeClr val="accent2">
                    <a:lumMod val="50000"/>
                  </a:schemeClr>
                </a:solidFill>
              </a:rPr>
              <a:t>defaecate</a:t>
            </a:r>
            <a:r>
              <a:rPr lang="en-US" dirty="0" smtClean="0">
                <a:solidFill>
                  <a:schemeClr val="accent2">
                    <a:lumMod val="50000"/>
                  </a:schemeClr>
                </a:solidFill>
              </a:rPr>
              <a:t> </a:t>
            </a:r>
            <a:r>
              <a:rPr lang="en-US" dirty="0" smtClean="0">
                <a:solidFill>
                  <a:schemeClr val="accent2">
                    <a:lumMod val="50000"/>
                  </a:schemeClr>
                </a:solidFill>
              </a:rPr>
              <a:t>in water</a:t>
            </a:r>
          </a:p>
          <a:p>
            <a:r>
              <a:rPr lang="en-US" dirty="0" smtClean="0">
                <a:solidFill>
                  <a:schemeClr val="accent2">
                    <a:lumMod val="50000"/>
                  </a:schemeClr>
                </a:solidFill>
              </a:rPr>
              <a:t>Industrial wastes are directed </a:t>
            </a:r>
            <a:r>
              <a:rPr lang="en-US" dirty="0" smtClean="0">
                <a:solidFill>
                  <a:schemeClr val="accent2">
                    <a:lumMod val="50000"/>
                  </a:schemeClr>
                </a:solidFill>
              </a:rPr>
              <a:t> into </a:t>
            </a:r>
            <a:r>
              <a:rPr lang="en-US" dirty="0" smtClean="0">
                <a:solidFill>
                  <a:schemeClr val="accent2">
                    <a:lumMod val="50000"/>
                  </a:schemeClr>
                </a:solidFill>
              </a:rPr>
              <a:t>water bodies such as rivers</a:t>
            </a:r>
          </a:p>
          <a:p>
            <a:r>
              <a:rPr lang="en-US" dirty="0" smtClean="0">
                <a:solidFill>
                  <a:schemeClr val="accent2">
                    <a:lumMod val="50000"/>
                  </a:schemeClr>
                </a:solidFill>
              </a:rPr>
              <a:t>Chemicals such as pesticides and </a:t>
            </a:r>
            <a:r>
              <a:rPr lang="en-US" dirty="0" err="1" smtClean="0">
                <a:solidFill>
                  <a:schemeClr val="accent2">
                    <a:lumMod val="50000"/>
                  </a:schemeClr>
                </a:solidFill>
              </a:rPr>
              <a:t>fertilisers</a:t>
            </a:r>
            <a:r>
              <a:rPr lang="en-US" dirty="0" smtClean="0">
                <a:solidFill>
                  <a:schemeClr val="accent2">
                    <a:lumMod val="50000"/>
                  </a:schemeClr>
                </a:solidFill>
              </a:rPr>
              <a:t> are swept into water bodies when it rains</a:t>
            </a:r>
          </a:p>
          <a:p>
            <a:r>
              <a:rPr lang="en-US" dirty="0" smtClean="0">
                <a:solidFill>
                  <a:schemeClr val="accent2">
                    <a:lumMod val="50000"/>
                  </a:schemeClr>
                </a:solidFill>
              </a:rPr>
              <a:t>Acid rain gets into water bodies</a:t>
            </a:r>
          </a:p>
          <a:p>
            <a:pPr>
              <a:buNone/>
            </a:pPr>
            <a:endParaRPr lang="en-US" dirty="0" smtClean="0"/>
          </a:p>
          <a:p>
            <a:pPr>
              <a:buNone/>
            </a:pPr>
            <a:r>
              <a:rPr lang="en-US" b="1" dirty="0" smtClean="0"/>
              <a:t>REMEMBER!</a:t>
            </a:r>
          </a:p>
          <a:p>
            <a:pPr>
              <a:buNone/>
            </a:pPr>
            <a:r>
              <a:rPr lang="en-US" dirty="0" smtClean="0"/>
              <a:t>We should always avoid activities that cause water pollution!</a:t>
            </a:r>
          </a:p>
          <a:p>
            <a:pPr>
              <a:buNone/>
            </a:pPr>
            <a:endParaRPr lang="en-US" dirty="0" smtClean="0"/>
          </a:p>
          <a:p>
            <a:pPr>
              <a:buNone/>
            </a:pPr>
            <a:r>
              <a:rPr lang="en-US" b="1" dirty="0" smtClean="0">
                <a:solidFill>
                  <a:srgbClr val="7030A0"/>
                </a:solidFill>
              </a:rPr>
              <a:t>Further Activity</a:t>
            </a:r>
          </a:p>
          <a:p>
            <a:pPr>
              <a:buNone/>
            </a:pPr>
            <a:r>
              <a:rPr lang="en-US" dirty="0" smtClean="0">
                <a:solidFill>
                  <a:srgbClr val="7030A0"/>
                </a:solidFill>
              </a:rPr>
              <a:t>	During your free time, find out from your parent or guardian  what causes water pollution in your home area. What would you advise the community around to do to avoid water pollution?</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089025"/>
          </a:xfrm>
        </p:spPr>
        <p:txBody>
          <a:bodyPr>
            <a:normAutofit/>
          </a:bodyPr>
          <a:lstStyle/>
          <a:p>
            <a:r>
              <a:rPr lang="en-US" b="1" dirty="0" smtClean="0">
                <a:solidFill>
                  <a:schemeClr val="accent2">
                    <a:lumMod val="50000"/>
                  </a:schemeClr>
                </a:solidFill>
              </a:rPr>
              <a:t>6.3 	Effects of water pollution</a:t>
            </a:r>
            <a:endParaRPr lang="en-US" b="1" dirty="0">
              <a:solidFill>
                <a:schemeClr val="accent2">
                  <a:lumMod val="50000"/>
                </a:schemeClr>
              </a:solidFill>
            </a:endParaRPr>
          </a:p>
        </p:txBody>
      </p:sp>
      <p:sp>
        <p:nvSpPr>
          <p:cNvPr id="3" name="Subtitle 2"/>
          <p:cNvSpPr>
            <a:spLocks noGrp="1"/>
          </p:cNvSpPr>
          <p:nvPr>
            <p:ph type="subTitle" idx="1"/>
          </p:nvPr>
        </p:nvSpPr>
        <p:spPr>
          <a:xfrm>
            <a:off x="1295400" y="1600200"/>
            <a:ext cx="7086600" cy="4800600"/>
          </a:xfrm>
        </p:spPr>
        <p:txBody>
          <a:bodyPr>
            <a:normAutofit fontScale="92500" lnSpcReduction="10000"/>
          </a:bodyPr>
          <a:lstStyle/>
          <a:p>
            <a:r>
              <a:rPr lang="en-US" b="1" dirty="0" smtClean="0">
                <a:solidFill>
                  <a:srgbClr val="7030A0"/>
                </a:solidFill>
              </a:rPr>
              <a:t>Activity 6.3</a:t>
            </a:r>
            <a:endParaRPr lang="en-US" b="1" dirty="0" smtClean="0">
              <a:solidFill>
                <a:srgbClr val="7030A0"/>
              </a:solidFill>
            </a:endParaRPr>
          </a:p>
          <a:p>
            <a:r>
              <a:rPr lang="en-US" dirty="0" smtClean="0">
                <a:solidFill>
                  <a:srgbClr val="7030A0"/>
                </a:solidFill>
              </a:rPr>
              <a:t>Refer to your findings in Activity 6.2 above and discuss these questions in groups of four:</a:t>
            </a:r>
          </a:p>
          <a:p>
            <a:pPr marL="514350" indent="-514350">
              <a:buFont typeface="+mj-lt"/>
              <a:buAutoNum type="arabicPeriod"/>
            </a:pPr>
            <a:r>
              <a:rPr lang="en-US" dirty="0" smtClean="0">
                <a:solidFill>
                  <a:srgbClr val="7030A0"/>
                </a:solidFill>
              </a:rPr>
              <a:t>When we pollute water, what happens?</a:t>
            </a:r>
          </a:p>
          <a:p>
            <a:pPr marL="514350" indent="-514350">
              <a:buFont typeface="+mj-lt"/>
              <a:buAutoNum type="arabicPeriod"/>
            </a:pPr>
            <a:r>
              <a:rPr lang="en-US" dirty="0" smtClean="0">
                <a:solidFill>
                  <a:srgbClr val="7030A0"/>
                </a:solidFill>
              </a:rPr>
              <a:t>What are the bad things or good things about the happenings above?</a:t>
            </a:r>
          </a:p>
          <a:p>
            <a:pPr marL="514350" indent="-514350">
              <a:buFont typeface="+mj-lt"/>
              <a:buAutoNum type="arabicPeriod"/>
            </a:pPr>
            <a:r>
              <a:rPr lang="en-US" dirty="0" smtClean="0">
                <a:solidFill>
                  <a:srgbClr val="7030A0"/>
                </a:solidFill>
              </a:rPr>
              <a:t>Should we encourage or discourage </a:t>
            </a:r>
            <a:r>
              <a:rPr lang="en-US" dirty="0" err="1" smtClean="0">
                <a:solidFill>
                  <a:srgbClr val="7030A0"/>
                </a:solidFill>
              </a:rPr>
              <a:t>behaviours</a:t>
            </a:r>
            <a:r>
              <a:rPr lang="en-US" dirty="0" smtClean="0">
                <a:solidFill>
                  <a:srgbClr val="7030A0"/>
                </a:solidFill>
              </a:rPr>
              <a:t> that lead to water pollution? Why is this the case?</a:t>
            </a:r>
            <a:endParaRPr lang="en-US" dirty="0">
              <a:solidFill>
                <a:srgbClr val="7030A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153400" cy="5943600"/>
          </a:xfrm>
        </p:spPr>
        <p:txBody>
          <a:bodyPr>
            <a:normAutofit/>
          </a:bodyPr>
          <a:lstStyle/>
          <a:p>
            <a:pPr algn="l"/>
            <a:r>
              <a:rPr lang="en-US" dirty="0" smtClean="0">
                <a:solidFill>
                  <a:schemeClr val="accent2">
                    <a:lumMod val="50000"/>
                  </a:schemeClr>
                </a:solidFill>
              </a:rPr>
              <a:t>Some </a:t>
            </a:r>
            <a:r>
              <a:rPr lang="en-US" dirty="0" smtClean="0">
                <a:solidFill>
                  <a:schemeClr val="accent2">
                    <a:lumMod val="50000"/>
                  </a:schemeClr>
                </a:solidFill>
              </a:rPr>
              <a:t>ways through which water pollution affects us include:</a:t>
            </a:r>
          </a:p>
          <a:p>
            <a:pPr algn="l">
              <a:buFont typeface="Arial" pitchFamily="34" charset="0"/>
              <a:buChar char="•"/>
            </a:pPr>
            <a:r>
              <a:rPr lang="en-US" sz="3000" dirty="0" smtClean="0">
                <a:solidFill>
                  <a:schemeClr val="accent2">
                    <a:lumMod val="50000"/>
                  </a:schemeClr>
                </a:solidFill>
              </a:rPr>
              <a:t>Oil and chemicals interfere with aquatic life. This leads to death of fish and aquatic plants.</a:t>
            </a:r>
          </a:p>
          <a:p>
            <a:pPr algn="l">
              <a:buFont typeface="Arial" pitchFamily="34" charset="0"/>
              <a:buChar char="•"/>
            </a:pPr>
            <a:r>
              <a:rPr lang="en-US" sz="3000" dirty="0" smtClean="0">
                <a:solidFill>
                  <a:schemeClr val="accent2">
                    <a:lumMod val="50000"/>
                  </a:schemeClr>
                </a:solidFill>
              </a:rPr>
              <a:t>Acid rains corrode buildings and steel structures making them expensive to maintain.</a:t>
            </a:r>
          </a:p>
          <a:p>
            <a:pPr algn="l">
              <a:buFont typeface="Arial" pitchFamily="34" charset="0"/>
              <a:buChar char="•"/>
            </a:pPr>
            <a:r>
              <a:rPr lang="en-US" sz="3000" dirty="0" smtClean="0">
                <a:solidFill>
                  <a:schemeClr val="accent2">
                    <a:lumMod val="50000"/>
                  </a:schemeClr>
                </a:solidFill>
              </a:rPr>
              <a:t>When we drink polluted water, we can become sick.</a:t>
            </a:r>
          </a:p>
          <a:p>
            <a:pPr algn="l">
              <a:buFont typeface="Arial" pitchFamily="34" charset="0"/>
              <a:buChar char="•"/>
            </a:pPr>
            <a:r>
              <a:rPr lang="en-US" sz="3000" dirty="0" smtClean="0">
                <a:solidFill>
                  <a:schemeClr val="accent2">
                    <a:lumMod val="50000"/>
                  </a:schemeClr>
                </a:solidFill>
              </a:rPr>
              <a:t>Polluted water is not good for doing domestic jobs such as washing and cleaning in general.</a:t>
            </a:r>
          </a:p>
          <a:p>
            <a:pPr algn="l">
              <a:buFont typeface="Arial" pitchFamily="34" charset="0"/>
              <a:buChar char="•"/>
            </a:pPr>
            <a:r>
              <a:rPr lang="en-US" sz="3000" dirty="0" smtClean="0">
                <a:solidFill>
                  <a:schemeClr val="accent2">
                    <a:lumMod val="50000"/>
                  </a:schemeClr>
                </a:solidFill>
              </a:rPr>
              <a:t>Polluted water cannot be used in industries.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Self-check test</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t>What is water pollution?</a:t>
            </a:r>
          </a:p>
          <a:p>
            <a:pPr marL="514350" indent="-514350">
              <a:buFont typeface="+mj-lt"/>
              <a:buAutoNum type="arabicPeriod"/>
            </a:pPr>
            <a:r>
              <a:rPr lang="en-US" dirty="0" smtClean="0"/>
              <a:t>Give examples of causes of water pollution in your home </a:t>
            </a:r>
            <a:r>
              <a:rPr lang="en-US" dirty="0" smtClean="0"/>
              <a:t>area.</a:t>
            </a:r>
          </a:p>
          <a:p>
            <a:pPr marL="514350" indent="-514350">
              <a:buFont typeface="+mj-lt"/>
              <a:buAutoNum type="arabicPeriod"/>
            </a:pPr>
            <a:r>
              <a:rPr lang="en-US" dirty="0" err="1" smtClean="0"/>
              <a:t>Nelima</a:t>
            </a:r>
            <a:r>
              <a:rPr lang="en-US" dirty="0" smtClean="0"/>
              <a:t> likes fishing in Lake </a:t>
            </a:r>
            <a:r>
              <a:rPr lang="en-US" dirty="0" err="1" smtClean="0"/>
              <a:t>N</a:t>
            </a:r>
            <a:r>
              <a:rPr lang="en-US" dirty="0" err="1" smtClean="0"/>
              <a:t>yando</a:t>
            </a:r>
            <a:r>
              <a:rPr lang="en-US" dirty="0" smtClean="0"/>
              <a:t> located near their home. However, </a:t>
            </a:r>
            <a:r>
              <a:rPr lang="en-US" dirty="0" err="1" smtClean="0"/>
              <a:t>Nelima</a:t>
            </a:r>
            <a:r>
              <a:rPr lang="en-US" dirty="0" smtClean="0"/>
              <a:t> was getting concerned because she was not finding any fish in the lake of late. Sometimes, she even found dead fish in the lake. What should she advise her </a:t>
            </a:r>
            <a:r>
              <a:rPr lang="en-US" dirty="0" err="1" smtClean="0"/>
              <a:t>villagemates</a:t>
            </a:r>
            <a:r>
              <a:rPr lang="en-US" dirty="0" smtClean="0"/>
              <a:t>?</a:t>
            </a:r>
          </a:p>
          <a:p>
            <a:pPr marL="514350" indent="-514350">
              <a:buFont typeface="+mj-lt"/>
              <a:buAutoNum type="arabicPeriod"/>
            </a:pPr>
            <a:r>
              <a:rPr lang="en-US" dirty="0" smtClean="0"/>
              <a:t>What should we do to prevent water pollution in our communities.</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514600"/>
            <a:ext cx="7772400" cy="1470025"/>
          </a:xfrm>
        </p:spPr>
        <p:txBody>
          <a:bodyPr/>
          <a:lstStyle/>
          <a:p>
            <a:r>
              <a:rPr lang="en-US" b="1" dirty="0" smtClean="0">
                <a:solidFill>
                  <a:schemeClr val="accent2">
                    <a:lumMod val="50000"/>
                  </a:schemeClr>
                </a:solidFill>
              </a:rPr>
              <a:t>End!!!</a:t>
            </a:r>
            <a:endParaRPr lang="en-US" b="1"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2">
                    <a:lumMod val="50000"/>
                  </a:schemeClr>
                </a:solidFill>
              </a:rPr>
              <a:t>Knowledge-based learning </a:t>
            </a:r>
            <a:br>
              <a:rPr lang="en-US" b="1" dirty="0" smtClean="0">
                <a:solidFill>
                  <a:schemeClr val="accent2">
                    <a:lumMod val="50000"/>
                  </a:schemeClr>
                </a:solidFill>
              </a:rPr>
            </a:br>
            <a:r>
              <a:rPr lang="en-US" b="1" dirty="0" smtClean="0">
                <a:solidFill>
                  <a:schemeClr val="accent2">
                    <a:lumMod val="50000"/>
                  </a:schemeClr>
                </a:solidFill>
              </a:rPr>
              <a:t>objectives</a:t>
            </a:r>
            <a:endParaRPr lang="en-US" b="1" dirty="0">
              <a:solidFill>
                <a:schemeClr val="accent2">
                  <a:lumMod val="50000"/>
                </a:schemeClr>
              </a:solidFill>
            </a:endParaRPr>
          </a:p>
        </p:txBody>
      </p:sp>
      <p:sp>
        <p:nvSpPr>
          <p:cNvPr id="3" name="Content Placeholder 2"/>
          <p:cNvSpPr>
            <a:spLocks noGrp="1"/>
          </p:cNvSpPr>
          <p:nvPr>
            <p:ph idx="1"/>
          </p:nvPr>
        </p:nvSpPr>
        <p:spPr>
          <a:xfrm>
            <a:off x="457200" y="2057400"/>
            <a:ext cx="8229600" cy="2895600"/>
          </a:xfrm>
        </p:spPr>
        <p:txBody>
          <a:bodyPr/>
          <a:lstStyle/>
          <a:p>
            <a:pPr>
              <a:buNone/>
            </a:pPr>
            <a:r>
              <a:rPr lang="en-US" b="1" dirty="0" smtClean="0"/>
              <a:t>The learner should be able to:</a:t>
            </a:r>
          </a:p>
          <a:p>
            <a:r>
              <a:rPr lang="en-US" dirty="0" smtClean="0"/>
              <a:t>Define water pollution</a:t>
            </a:r>
          </a:p>
          <a:p>
            <a:r>
              <a:rPr lang="en-US" dirty="0" smtClean="0"/>
              <a:t>Explain causes of water pollution</a:t>
            </a:r>
          </a:p>
          <a:p>
            <a:r>
              <a:rPr lang="en-US" dirty="0" smtClean="0"/>
              <a:t>Explain effects of water pollution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2">
                    <a:lumMod val="50000"/>
                  </a:schemeClr>
                </a:solidFill>
              </a:rPr>
              <a:t>Derived competency – based learning objectives</a:t>
            </a:r>
            <a:endParaRPr lang="en-US" b="1" dirty="0">
              <a:solidFill>
                <a:schemeClr val="accent2">
                  <a:lumMod val="50000"/>
                </a:schemeClr>
              </a:solidFill>
            </a:endParaRPr>
          </a:p>
        </p:txBody>
      </p:sp>
      <p:sp>
        <p:nvSpPr>
          <p:cNvPr id="3" name="Content Placeholder 2"/>
          <p:cNvSpPr>
            <a:spLocks noGrp="1"/>
          </p:cNvSpPr>
          <p:nvPr>
            <p:ph idx="1"/>
          </p:nvPr>
        </p:nvSpPr>
        <p:spPr/>
        <p:txBody>
          <a:bodyPr>
            <a:normAutofit fontScale="92500" lnSpcReduction="10000"/>
          </a:bodyPr>
          <a:lstStyle/>
          <a:p>
            <a:pPr>
              <a:buNone/>
            </a:pPr>
            <a:r>
              <a:rPr lang="en-US" b="1" dirty="0" smtClean="0"/>
              <a:t>Learners should be able to:</a:t>
            </a:r>
          </a:p>
          <a:p>
            <a:r>
              <a:rPr lang="en-US" dirty="0" smtClean="0"/>
              <a:t>Demonstrate water pollution</a:t>
            </a:r>
          </a:p>
          <a:p>
            <a:r>
              <a:rPr lang="en-US" dirty="0" smtClean="0"/>
              <a:t>Relate various environmental conditions/situations to water pollution</a:t>
            </a:r>
          </a:p>
          <a:p>
            <a:r>
              <a:rPr lang="en-US" dirty="0" smtClean="0"/>
              <a:t>Assess causes of water pollution</a:t>
            </a:r>
          </a:p>
          <a:p>
            <a:r>
              <a:rPr lang="en-US" dirty="0" smtClean="0"/>
              <a:t>Describe the effects of water </a:t>
            </a:r>
            <a:r>
              <a:rPr lang="en-US" dirty="0" smtClean="0"/>
              <a:t>pollution</a:t>
            </a:r>
          </a:p>
          <a:p>
            <a:r>
              <a:rPr lang="en-US" dirty="0" smtClean="0"/>
              <a:t>Appreciate the importance of preventing water pollution and environmental conservation in general</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dirty="0" smtClean="0">
                <a:solidFill>
                  <a:schemeClr val="accent2">
                    <a:lumMod val="50000"/>
                  </a:schemeClr>
                </a:solidFill>
              </a:rPr>
              <a:t>Core competencies to be met</a:t>
            </a:r>
            <a:endParaRPr lang="en-US" b="1" dirty="0">
              <a:solidFill>
                <a:schemeClr val="accent2">
                  <a:lumMod val="50000"/>
                </a:schemeClr>
              </a:solidFill>
            </a:endParaRPr>
          </a:p>
        </p:txBody>
      </p:sp>
      <p:sp>
        <p:nvSpPr>
          <p:cNvPr id="3" name="Subtitle 2"/>
          <p:cNvSpPr>
            <a:spLocks noGrp="1"/>
          </p:cNvSpPr>
          <p:nvPr>
            <p:ph type="subTitle" idx="1"/>
          </p:nvPr>
        </p:nvSpPr>
        <p:spPr>
          <a:xfrm>
            <a:off x="914400" y="2057400"/>
            <a:ext cx="7467600" cy="3962400"/>
          </a:xfrm>
        </p:spPr>
        <p:txBody>
          <a:bodyPr/>
          <a:lstStyle/>
          <a:p>
            <a:pPr algn="l">
              <a:buFont typeface="Arial" pitchFamily="34" charset="0"/>
              <a:buChar char="•"/>
            </a:pPr>
            <a:r>
              <a:rPr lang="en-US" dirty="0" smtClean="0">
                <a:solidFill>
                  <a:schemeClr val="tx1"/>
                </a:solidFill>
              </a:rPr>
              <a:t>Critical thinking</a:t>
            </a:r>
          </a:p>
          <a:p>
            <a:pPr algn="l">
              <a:buFont typeface="Arial" pitchFamily="34" charset="0"/>
              <a:buChar char="•"/>
            </a:pPr>
            <a:r>
              <a:rPr lang="en-US" dirty="0" smtClean="0">
                <a:solidFill>
                  <a:schemeClr val="tx1"/>
                </a:solidFill>
              </a:rPr>
              <a:t>Collaboration/co-operation learning</a:t>
            </a:r>
          </a:p>
          <a:p>
            <a:pPr algn="l">
              <a:buFont typeface="Arial" pitchFamily="34" charset="0"/>
              <a:buChar char="•"/>
            </a:pPr>
            <a:r>
              <a:rPr lang="en-US" dirty="0" smtClean="0">
                <a:solidFill>
                  <a:schemeClr val="tx1"/>
                </a:solidFill>
              </a:rPr>
              <a:t>Communicating in English</a:t>
            </a:r>
          </a:p>
          <a:p>
            <a:pPr algn="l">
              <a:buFont typeface="Arial" pitchFamily="34" charset="0"/>
              <a:buChar char="•"/>
            </a:pPr>
            <a:r>
              <a:rPr lang="en-US" dirty="0" smtClean="0">
                <a:solidFill>
                  <a:schemeClr val="tx1"/>
                </a:solidFill>
              </a:rPr>
              <a:t>Digital literacy/technology</a:t>
            </a:r>
          </a:p>
          <a:p>
            <a:pPr algn="l">
              <a:buFont typeface="Arial" pitchFamily="34" charset="0"/>
              <a:buChar char="•"/>
            </a:pPr>
            <a:r>
              <a:rPr lang="en-US" dirty="0" smtClean="0">
                <a:solidFill>
                  <a:schemeClr val="tx1"/>
                </a:solidFill>
              </a:rPr>
              <a:t>Learning to learn</a:t>
            </a:r>
            <a:endParaRPr 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914400"/>
          </a:xfrm>
        </p:spPr>
        <p:txBody>
          <a:bodyPr>
            <a:normAutofit/>
          </a:bodyPr>
          <a:lstStyle/>
          <a:p>
            <a:r>
              <a:rPr lang="en-US" sz="5400" b="1" dirty="0" smtClean="0">
                <a:solidFill>
                  <a:schemeClr val="accent2">
                    <a:lumMod val="50000"/>
                  </a:schemeClr>
                </a:solidFill>
              </a:rPr>
              <a:t>The book</a:t>
            </a:r>
            <a:endParaRPr lang="en-US" sz="5400" b="1" dirty="0">
              <a:solidFill>
                <a:schemeClr val="accent2">
                  <a:lumMod val="50000"/>
                </a:schemeClr>
              </a:solidFill>
            </a:endParaRPr>
          </a:p>
        </p:txBody>
      </p:sp>
      <p:sp>
        <p:nvSpPr>
          <p:cNvPr id="5" name="Subtitle 2"/>
          <p:cNvSpPr>
            <a:spLocks noGrp="1"/>
          </p:cNvSpPr>
          <p:nvPr>
            <p:ph type="subTitle" idx="1"/>
          </p:nvPr>
        </p:nvSpPr>
        <p:spPr>
          <a:xfrm>
            <a:off x="533400" y="1524000"/>
            <a:ext cx="8153400" cy="4572000"/>
          </a:xfrm>
        </p:spPr>
        <p:txBody>
          <a:bodyPr>
            <a:normAutofit fontScale="92500" lnSpcReduction="20000"/>
          </a:bodyPr>
          <a:lstStyle/>
          <a:p>
            <a:endParaRPr lang="en-US" b="1" dirty="0" smtClean="0">
              <a:solidFill>
                <a:srgbClr val="7030A0"/>
              </a:solidFill>
            </a:endParaRPr>
          </a:p>
          <a:p>
            <a:r>
              <a:rPr lang="en-US" sz="5200" b="1" dirty="0" smtClean="0">
                <a:solidFill>
                  <a:srgbClr val="7030A0"/>
                </a:solidFill>
              </a:rPr>
              <a:t>Structure/</a:t>
            </a:r>
            <a:r>
              <a:rPr lang="en-US" sz="5200" b="1" dirty="0" err="1" smtClean="0">
                <a:solidFill>
                  <a:srgbClr val="7030A0"/>
                </a:solidFill>
              </a:rPr>
              <a:t>Organisation</a:t>
            </a:r>
            <a:endParaRPr lang="en-US" sz="5200" b="1" dirty="0" smtClean="0">
              <a:solidFill>
                <a:srgbClr val="7030A0"/>
              </a:solidFill>
            </a:endParaRPr>
          </a:p>
          <a:p>
            <a:pPr algn="l">
              <a:buFont typeface="Arial" pitchFamily="34" charset="0"/>
              <a:buChar char="•"/>
            </a:pPr>
            <a:r>
              <a:rPr lang="en-US" dirty="0" smtClean="0">
                <a:solidFill>
                  <a:srgbClr val="7030A0"/>
                </a:solidFill>
              </a:rPr>
              <a:t>Topic </a:t>
            </a:r>
          </a:p>
          <a:p>
            <a:pPr algn="l">
              <a:buFont typeface="Arial" pitchFamily="34" charset="0"/>
              <a:buChar char="•"/>
            </a:pPr>
            <a:r>
              <a:rPr lang="en-US" dirty="0" smtClean="0">
                <a:solidFill>
                  <a:srgbClr val="7030A0"/>
                </a:solidFill>
              </a:rPr>
              <a:t>Brief Introduction</a:t>
            </a:r>
          </a:p>
          <a:p>
            <a:pPr algn="l">
              <a:buFont typeface="Arial" pitchFamily="34" charset="0"/>
              <a:buChar char="•"/>
            </a:pPr>
            <a:r>
              <a:rPr lang="en-US" dirty="0" smtClean="0">
                <a:solidFill>
                  <a:srgbClr val="7030A0"/>
                </a:solidFill>
              </a:rPr>
              <a:t>Subtopic</a:t>
            </a:r>
          </a:p>
          <a:p>
            <a:pPr algn="l">
              <a:buFont typeface="Arial" pitchFamily="34" charset="0"/>
              <a:buChar char="•"/>
            </a:pPr>
            <a:r>
              <a:rPr lang="en-US" dirty="0" smtClean="0">
                <a:solidFill>
                  <a:srgbClr val="7030A0"/>
                </a:solidFill>
              </a:rPr>
              <a:t>Sample activities</a:t>
            </a:r>
            <a:endParaRPr lang="en-US" dirty="0" smtClean="0">
              <a:solidFill>
                <a:srgbClr val="7030A0"/>
              </a:solidFill>
            </a:endParaRPr>
          </a:p>
          <a:p>
            <a:pPr algn="l">
              <a:buFont typeface="Arial" pitchFamily="34" charset="0"/>
              <a:buChar char="•"/>
            </a:pPr>
            <a:r>
              <a:rPr lang="en-US" dirty="0" smtClean="0">
                <a:solidFill>
                  <a:srgbClr val="7030A0"/>
                </a:solidFill>
              </a:rPr>
              <a:t>Remember platform – to highlight cross-cutting issues</a:t>
            </a:r>
          </a:p>
          <a:p>
            <a:pPr algn="l">
              <a:buFont typeface="Arial" pitchFamily="34" charset="0"/>
              <a:buChar char="•"/>
            </a:pPr>
            <a:r>
              <a:rPr lang="en-US" dirty="0" smtClean="0">
                <a:solidFill>
                  <a:srgbClr val="7030A0"/>
                </a:solidFill>
              </a:rPr>
              <a:t>Self-check test</a:t>
            </a:r>
            <a:endParaRPr lang="en-US" dirty="0" smtClean="0">
              <a:solidFill>
                <a:srgbClr val="7030A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143000"/>
          </a:xfrm>
        </p:spPr>
        <p:txBody>
          <a:bodyPr>
            <a:normAutofit/>
          </a:bodyPr>
          <a:lstStyle/>
          <a:p>
            <a:r>
              <a:rPr lang="en-US" b="1" dirty="0" smtClean="0">
                <a:solidFill>
                  <a:schemeClr val="accent2">
                    <a:lumMod val="50000"/>
                  </a:schemeClr>
                </a:solidFill>
              </a:rPr>
              <a:t>TOPIC 6		WATER POLLUTION</a:t>
            </a:r>
            <a:endParaRPr lang="en-US" b="1" dirty="0">
              <a:solidFill>
                <a:schemeClr val="accent2">
                  <a:lumMod val="50000"/>
                </a:schemeClr>
              </a:solidFill>
            </a:endParaRPr>
          </a:p>
        </p:txBody>
      </p:sp>
      <p:sp>
        <p:nvSpPr>
          <p:cNvPr id="3" name="Subtitle 2"/>
          <p:cNvSpPr>
            <a:spLocks noGrp="1"/>
          </p:cNvSpPr>
          <p:nvPr>
            <p:ph type="subTitle" idx="1"/>
          </p:nvPr>
        </p:nvSpPr>
        <p:spPr>
          <a:xfrm>
            <a:off x="609600" y="1524000"/>
            <a:ext cx="7924800" cy="4876800"/>
          </a:xfrm>
        </p:spPr>
        <p:txBody>
          <a:bodyPr>
            <a:normAutofit fontScale="92500"/>
          </a:bodyPr>
          <a:lstStyle/>
          <a:p>
            <a:r>
              <a:rPr lang="en-US" b="1" dirty="0" smtClean="0">
                <a:solidFill>
                  <a:schemeClr val="tx1"/>
                </a:solidFill>
              </a:rPr>
              <a:t>Introduction</a:t>
            </a:r>
          </a:p>
          <a:p>
            <a:r>
              <a:rPr lang="en-US" dirty="0" smtClean="0"/>
              <a:t>Look at the following pictures with a friend then discuss the questions below.</a:t>
            </a:r>
          </a:p>
          <a:p>
            <a:r>
              <a:rPr lang="en-US" sz="2100" i="1" dirty="0" smtClean="0">
                <a:solidFill>
                  <a:srgbClr val="FF0000"/>
                </a:solidFill>
              </a:rPr>
              <a:t>A – Animals excreting in water source, B – people washing clothes in river, C – Farmer spraying pesticides on crops, D – Dead fish floating in polluted water</a:t>
            </a:r>
            <a:endParaRPr lang="en-US" sz="2100" i="1" dirty="0">
              <a:solidFill>
                <a:srgbClr val="FF0000"/>
              </a:solidFill>
            </a:endParaRPr>
          </a:p>
          <a:p>
            <a:r>
              <a:rPr lang="en-US" dirty="0" smtClean="0"/>
              <a:t>What is happening in each picture?</a:t>
            </a:r>
          </a:p>
          <a:p>
            <a:r>
              <a:rPr lang="en-US" dirty="0" smtClean="0"/>
              <a:t>What is the relationship between pictures A, B &amp; C and picture D?</a:t>
            </a:r>
          </a:p>
          <a:p>
            <a:r>
              <a:rPr lang="en-US" dirty="0" smtClean="0"/>
              <a:t>What does this tell you about what you will learn in this topic?</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7772400" cy="914400"/>
          </a:xfrm>
        </p:spPr>
        <p:txBody>
          <a:bodyPr>
            <a:normAutofit/>
          </a:bodyPr>
          <a:lstStyle/>
          <a:p>
            <a:r>
              <a:rPr lang="en-US" b="1" dirty="0" smtClean="0">
                <a:solidFill>
                  <a:schemeClr val="accent2">
                    <a:lumMod val="50000"/>
                  </a:schemeClr>
                </a:solidFill>
              </a:rPr>
              <a:t>6.1	 Meaning of Water pollution</a:t>
            </a:r>
            <a:endParaRPr lang="en-US" b="1" dirty="0">
              <a:solidFill>
                <a:schemeClr val="accent2">
                  <a:lumMod val="50000"/>
                </a:schemeClr>
              </a:solidFill>
            </a:endParaRPr>
          </a:p>
        </p:txBody>
      </p:sp>
      <p:sp>
        <p:nvSpPr>
          <p:cNvPr id="3" name="Subtitle 2"/>
          <p:cNvSpPr>
            <a:spLocks noGrp="1"/>
          </p:cNvSpPr>
          <p:nvPr>
            <p:ph type="subTitle" idx="1"/>
          </p:nvPr>
        </p:nvSpPr>
        <p:spPr>
          <a:xfrm>
            <a:off x="533400" y="1676400"/>
            <a:ext cx="8153400" cy="4724400"/>
          </a:xfrm>
        </p:spPr>
        <p:txBody>
          <a:bodyPr>
            <a:normAutofit fontScale="85000" lnSpcReduction="10000"/>
          </a:bodyPr>
          <a:lstStyle/>
          <a:p>
            <a:r>
              <a:rPr lang="en-US" b="1" dirty="0" smtClean="0">
                <a:solidFill>
                  <a:schemeClr val="tx1"/>
                </a:solidFill>
              </a:rPr>
              <a:t>Activity 6.1</a:t>
            </a:r>
          </a:p>
          <a:p>
            <a:r>
              <a:rPr lang="en-US" dirty="0" smtClean="0"/>
              <a:t>Your teacher will provide you with clean water in a glass, soil sample, oil and ink. Do the following:</a:t>
            </a:r>
          </a:p>
          <a:p>
            <a:pPr marL="514350" indent="-514350">
              <a:buAutoNum type="arabicPeriod"/>
            </a:pPr>
            <a:r>
              <a:rPr lang="en-US" dirty="0" smtClean="0"/>
              <a:t>Mix  some water with soil. Is the water clean or dirty?</a:t>
            </a:r>
          </a:p>
          <a:p>
            <a:pPr marL="514350" indent="-514350">
              <a:buAutoNum type="arabicPeriod"/>
            </a:pPr>
            <a:r>
              <a:rPr lang="en-US" dirty="0" smtClean="0"/>
              <a:t>Add some  ink into the water in the glass. What happens?</a:t>
            </a:r>
          </a:p>
          <a:p>
            <a:pPr marL="514350" indent="-514350"/>
            <a:r>
              <a:rPr lang="en-US" dirty="0" err="1" smtClean="0">
                <a:solidFill>
                  <a:srgbClr val="FF0000"/>
                </a:solidFill>
              </a:rPr>
              <a:t>a/w</a:t>
            </a:r>
            <a:r>
              <a:rPr lang="en-US" dirty="0" smtClean="0">
                <a:solidFill>
                  <a:srgbClr val="FF0000"/>
                </a:solidFill>
              </a:rPr>
              <a:t> – water mixed with ink</a:t>
            </a:r>
          </a:p>
          <a:p>
            <a:pPr marL="514350" indent="-514350"/>
            <a:r>
              <a:rPr lang="en-US" dirty="0" smtClean="0">
                <a:solidFill>
                  <a:schemeClr val="bg1">
                    <a:lumMod val="50000"/>
                  </a:schemeClr>
                </a:solidFill>
              </a:rPr>
              <a:t>3.Repeat step 2 above with oil. What happens?</a:t>
            </a:r>
          </a:p>
          <a:p>
            <a:pPr marL="514350" indent="-514350"/>
            <a:r>
              <a:rPr lang="en-US" dirty="0" smtClean="0">
                <a:solidFill>
                  <a:srgbClr val="FF0000"/>
                </a:solidFill>
              </a:rPr>
              <a:t> </a:t>
            </a:r>
            <a:r>
              <a:rPr lang="en-US" dirty="0" smtClean="0"/>
              <a:t>Talk to your friend about the results of these experiments. Write a report and present to the rest of the class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990600"/>
            <a:ext cx="7391400" cy="5105400"/>
          </a:xfrm>
        </p:spPr>
        <p:txBody>
          <a:bodyPr>
            <a:normAutofit fontScale="85000" lnSpcReduction="10000"/>
          </a:bodyPr>
          <a:lstStyle/>
          <a:p>
            <a:r>
              <a:rPr lang="en-US" dirty="0" smtClean="0">
                <a:solidFill>
                  <a:schemeClr val="accent2">
                    <a:lumMod val="50000"/>
                  </a:schemeClr>
                </a:solidFill>
              </a:rPr>
              <a:t>Water </a:t>
            </a:r>
            <a:r>
              <a:rPr lang="en-US" dirty="0" smtClean="0">
                <a:solidFill>
                  <a:schemeClr val="accent2">
                    <a:lumMod val="50000"/>
                  </a:schemeClr>
                </a:solidFill>
              </a:rPr>
              <a:t>can either be clean or dirty. When we have things such as soil, oil, ink</a:t>
            </a:r>
            <a:r>
              <a:rPr lang="en-US" dirty="0">
                <a:solidFill>
                  <a:schemeClr val="accent2">
                    <a:lumMod val="50000"/>
                  </a:schemeClr>
                </a:solidFill>
              </a:rPr>
              <a:t> </a:t>
            </a:r>
            <a:r>
              <a:rPr lang="en-US" dirty="0" smtClean="0">
                <a:solidFill>
                  <a:schemeClr val="accent2">
                    <a:lumMod val="50000"/>
                  </a:schemeClr>
                </a:solidFill>
              </a:rPr>
              <a:t>or others such as polythene bags and chemicals dissolved or suspended in water, it is dirty water. Such water is said to be polluted. </a:t>
            </a:r>
            <a:r>
              <a:rPr lang="en-US" dirty="0">
                <a:solidFill>
                  <a:schemeClr val="accent2">
                    <a:lumMod val="50000"/>
                  </a:schemeClr>
                </a:solidFill>
              </a:rPr>
              <a:t>P</a:t>
            </a:r>
            <a:r>
              <a:rPr lang="en-US" dirty="0" smtClean="0">
                <a:solidFill>
                  <a:schemeClr val="accent2">
                    <a:lumMod val="50000"/>
                  </a:schemeClr>
                </a:solidFill>
              </a:rPr>
              <a:t>olluted water is not good for use. It can cause health problems.</a:t>
            </a:r>
          </a:p>
          <a:p>
            <a:endParaRPr lang="en-US" b="1" dirty="0" smtClean="0">
              <a:solidFill>
                <a:srgbClr val="7030A0"/>
              </a:solidFill>
            </a:endParaRPr>
          </a:p>
          <a:p>
            <a:r>
              <a:rPr lang="en-US" b="1" dirty="0" smtClean="0">
                <a:solidFill>
                  <a:srgbClr val="7030A0"/>
                </a:solidFill>
              </a:rPr>
              <a:t>Work to do</a:t>
            </a:r>
          </a:p>
          <a:p>
            <a:r>
              <a:rPr lang="en-US" dirty="0" smtClean="0">
                <a:solidFill>
                  <a:srgbClr val="7030A0"/>
                </a:solidFill>
              </a:rPr>
              <a:t>Have you ever come across dirty what in your home area?  What things were present in that water that made it dirty. List them in your exercise books. </a:t>
            </a:r>
            <a:endParaRPr lang="en-US" dirty="0">
              <a:solidFill>
                <a:srgbClr val="7030A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3401"/>
            <a:ext cx="7772400" cy="685799"/>
          </a:xfrm>
        </p:spPr>
        <p:txBody>
          <a:bodyPr>
            <a:normAutofit fontScale="90000"/>
          </a:bodyPr>
          <a:lstStyle/>
          <a:p>
            <a:r>
              <a:rPr lang="en-US" b="1" dirty="0" smtClean="0">
                <a:solidFill>
                  <a:schemeClr val="accent2">
                    <a:lumMod val="50000"/>
                  </a:schemeClr>
                </a:solidFill>
              </a:rPr>
              <a:t>6.2 	Causes of water pollution</a:t>
            </a:r>
            <a:endParaRPr lang="en-US" b="1" dirty="0">
              <a:solidFill>
                <a:schemeClr val="accent2">
                  <a:lumMod val="50000"/>
                </a:schemeClr>
              </a:solidFill>
            </a:endParaRPr>
          </a:p>
        </p:txBody>
      </p:sp>
      <p:sp>
        <p:nvSpPr>
          <p:cNvPr id="3" name="Subtitle 2"/>
          <p:cNvSpPr>
            <a:spLocks noGrp="1"/>
          </p:cNvSpPr>
          <p:nvPr>
            <p:ph type="subTitle" idx="1"/>
          </p:nvPr>
        </p:nvSpPr>
        <p:spPr>
          <a:xfrm>
            <a:off x="685800" y="1295400"/>
            <a:ext cx="7924800" cy="5105400"/>
          </a:xfrm>
        </p:spPr>
        <p:txBody>
          <a:bodyPr>
            <a:normAutofit fontScale="77500" lnSpcReduction="20000"/>
          </a:bodyPr>
          <a:lstStyle/>
          <a:p>
            <a:r>
              <a:rPr lang="en-US" b="1" dirty="0" smtClean="0">
                <a:solidFill>
                  <a:schemeClr val="tx1"/>
                </a:solidFill>
              </a:rPr>
              <a:t>Activity 6.2  </a:t>
            </a:r>
          </a:p>
          <a:p>
            <a:r>
              <a:rPr lang="en-US" dirty="0" smtClean="0"/>
              <a:t>Your teacher will take you for a field visit to observe a polluted water environment.  Do the following:</a:t>
            </a:r>
          </a:p>
          <a:p>
            <a:pPr marL="514350" indent="-514350">
              <a:buAutoNum type="arabicPeriod"/>
            </a:pPr>
            <a:r>
              <a:rPr lang="en-US" dirty="0" smtClean="0"/>
              <a:t>Write down what you can see in that environment. What caused them?</a:t>
            </a:r>
          </a:p>
          <a:p>
            <a:pPr marL="514350" indent="-514350">
              <a:buAutoNum type="arabicPeriod"/>
            </a:pPr>
            <a:r>
              <a:rPr lang="en-US" dirty="0" smtClean="0"/>
              <a:t>What would you have done differently to prevent what you have seen?</a:t>
            </a:r>
          </a:p>
          <a:p>
            <a:pPr marL="514350" indent="-514350"/>
            <a:r>
              <a:rPr lang="en-US" dirty="0" err="1" smtClean="0">
                <a:solidFill>
                  <a:srgbClr val="FF0000"/>
                </a:solidFill>
              </a:rPr>
              <a:t>a/w</a:t>
            </a:r>
            <a:r>
              <a:rPr lang="en-US" dirty="0" smtClean="0">
                <a:solidFill>
                  <a:srgbClr val="FF0000"/>
                </a:solidFill>
              </a:rPr>
              <a:t> – Pupils in a field trip observing polluted river. Show dead fish floating on water</a:t>
            </a:r>
          </a:p>
          <a:p>
            <a:pPr marL="514350" indent="-514350"/>
            <a:r>
              <a:rPr lang="en-US" dirty="0" smtClean="0">
                <a:solidFill>
                  <a:srgbClr val="FF0000"/>
                </a:solidFill>
              </a:rPr>
              <a:t>3. </a:t>
            </a:r>
            <a:r>
              <a:rPr lang="en-US" dirty="0" smtClean="0"/>
              <a:t>Go back to class and watch the video provided by your teacher. Compare what you saw during the field visit and what you can see in the video. Are there any similarities?</a:t>
            </a:r>
            <a:endParaRPr lang="en-US" dirty="0"/>
          </a:p>
          <a:p>
            <a:pPr marL="514350" indent="-514350"/>
            <a:r>
              <a:rPr lang="en-US" dirty="0" smtClean="0"/>
              <a:t>4. Write a report and present to the rest of the class </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TotalTime>
  <Words>776</Words>
  <Application>Microsoft Office PowerPoint</Application>
  <PresentationFormat>On-screen Show (4:3)</PresentationFormat>
  <Paragraphs>86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SCIENCE GROUP  </vt:lpstr>
      <vt:lpstr>Knowledge-based learning  objectives</vt:lpstr>
      <vt:lpstr>Derived competency – based learning objectives</vt:lpstr>
      <vt:lpstr>Core competencies to be met</vt:lpstr>
      <vt:lpstr>The book</vt:lpstr>
      <vt:lpstr>TOPIC 6  WATER POLLUTION</vt:lpstr>
      <vt:lpstr>6.1  Meaning of Water pollution</vt:lpstr>
      <vt:lpstr>Slide 8</vt:lpstr>
      <vt:lpstr>6.2  Causes of water pollution</vt:lpstr>
      <vt:lpstr>Slide 10</vt:lpstr>
      <vt:lpstr>6.3  Effects of water pollution</vt:lpstr>
      <vt:lpstr>Slide 12</vt:lpstr>
      <vt:lpstr>Self-check test</vt:lpstr>
      <vt:lpstr>End!!!</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GROUP  PRESENTATION</dc:title>
  <dc:creator>p</dc:creator>
  <cp:lastModifiedBy>p</cp:lastModifiedBy>
  <cp:revision>20</cp:revision>
  <dcterms:created xsi:type="dcterms:W3CDTF">2016-09-29T08:44:45Z</dcterms:created>
  <dcterms:modified xsi:type="dcterms:W3CDTF">2016-09-29T12:31:56Z</dcterms:modified>
</cp:coreProperties>
</file>