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87A4B-46FD-41A9-AAC4-4BCE8AAA7CBD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DC563-4266-42BF-A9E4-1FFECCF118A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87A4B-46FD-41A9-AAC4-4BCE8AAA7CBD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DC563-4266-42BF-A9E4-1FFECCF118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87A4B-46FD-41A9-AAC4-4BCE8AAA7CBD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DC563-4266-42BF-A9E4-1FFECCF118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87A4B-46FD-41A9-AAC4-4BCE8AAA7CBD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DC563-4266-42BF-A9E4-1FFECCF118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87A4B-46FD-41A9-AAC4-4BCE8AAA7CBD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DC563-4266-42BF-A9E4-1FFECCF118A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87A4B-46FD-41A9-AAC4-4BCE8AAA7CBD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DC563-4266-42BF-A9E4-1FFECCF118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87A4B-46FD-41A9-AAC4-4BCE8AAA7CBD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DC563-4266-42BF-A9E4-1FFECCF118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87A4B-46FD-41A9-AAC4-4BCE8AAA7CBD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DC563-4266-42BF-A9E4-1FFECCF118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87A4B-46FD-41A9-AAC4-4BCE8AAA7CBD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DC563-4266-42BF-A9E4-1FFECCF118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87A4B-46FD-41A9-AAC4-4BCE8AAA7CBD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DC563-4266-42BF-A9E4-1FFECCF118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87A4B-46FD-41A9-AAC4-4BCE8AAA7CBD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0DDC563-4266-42BF-A9E4-1FFECCF118A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0D87A4B-46FD-41A9-AAC4-4BCE8AAA7CBD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0DDC563-4266-42BF-A9E4-1FFECCF118A9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het/educationsims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466088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Example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Solve the equation x + 4 = 15</a:t>
            </a:r>
            <a:endParaRPr lang="en-US" dirty="0" smtClean="0"/>
          </a:p>
          <a:p>
            <a:pPr>
              <a:buNone/>
            </a:pPr>
            <a:r>
              <a:rPr lang="en-GB" dirty="0" smtClean="0"/>
              <a:t> 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Proceed as…..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600200" y="2819400"/>
            <a:ext cx="1828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 +4                                                       </a:t>
            </a:r>
          </a:p>
          <a:p>
            <a:pPr algn="ctr"/>
            <a:r>
              <a:rPr lang="en-US" dirty="0" smtClean="0"/>
              <a:t>                          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791200" y="2895600"/>
            <a:ext cx="1828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15</a:t>
            </a:r>
          </a:p>
          <a:p>
            <a:pPr algn="ctr"/>
            <a:endParaRPr lang="en-US" dirty="0"/>
          </a:p>
        </p:txBody>
      </p:sp>
      <p:cxnSp>
        <p:nvCxnSpPr>
          <p:cNvPr id="6" name="Straight Connector 5"/>
          <p:cNvCxnSpPr>
            <a:endCxn id="5" idx="1"/>
          </p:cNvCxnSpPr>
          <p:nvPr/>
        </p:nvCxnSpPr>
        <p:spPr>
          <a:xfrm>
            <a:off x="3429000" y="3429000"/>
            <a:ext cx="2362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Isosceles Triangle 6"/>
          <p:cNvSpPr/>
          <p:nvPr/>
        </p:nvSpPr>
        <p:spPr>
          <a:xfrm>
            <a:off x="4495800" y="3429000"/>
            <a:ext cx="838200" cy="1295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962400" y="2971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=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cont….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Here, what is taken away from side A must be taken away from side B to maintain balance</a:t>
            </a:r>
            <a:endParaRPr lang="en-US" dirty="0" smtClean="0"/>
          </a:p>
          <a:p>
            <a:r>
              <a:rPr lang="en-GB" dirty="0" smtClean="0"/>
              <a:t>So take away 4 from both sides</a:t>
            </a:r>
            <a:endParaRPr lang="en-US" dirty="0" smtClean="0"/>
          </a:p>
          <a:p>
            <a:r>
              <a:rPr lang="en-GB" dirty="0" smtClean="0"/>
              <a:t>(x + 4) – 4 = 15 – 4</a:t>
            </a:r>
            <a:endParaRPr lang="en-US" dirty="0" smtClean="0"/>
          </a:p>
          <a:p>
            <a:r>
              <a:rPr lang="en-GB" dirty="0" smtClean="0"/>
              <a:t>      X = 11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Digital literacy 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Visit the website: </a:t>
            </a:r>
            <a:r>
              <a:rPr lang="en-US" dirty="0" smtClean="0">
                <a:hlinkClick r:id="rId2"/>
              </a:rPr>
              <a:t>www.phet//educationsims.com</a:t>
            </a:r>
            <a:r>
              <a:rPr lang="en-US" dirty="0" smtClean="0"/>
              <a:t> and watch a simulation on solving equations by balancing method. From the simulation answer the following questions:</a:t>
            </a:r>
          </a:p>
          <a:p>
            <a:pPr>
              <a:buNone/>
            </a:pPr>
            <a:r>
              <a:rPr lang="en-US" dirty="0" smtClean="0"/>
              <a:t>What mass should be added to 150 g mass to make it 350 g?</a:t>
            </a:r>
          </a:p>
          <a:p>
            <a:pPr>
              <a:buNone/>
            </a:pPr>
            <a:r>
              <a:rPr lang="en-US" dirty="0" smtClean="0"/>
              <a:t>Deduce the value of the unknown in:</a:t>
            </a:r>
          </a:p>
          <a:p>
            <a:r>
              <a:rPr lang="en-US" dirty="0" smtClean="0"/>
              <a:t>            x + 13 = 21</a:t>
            </a:r>
          </a:p>
          <a:p>
            <a:r>
              <a:rPr lang="en-US" dirty="0" smtClean="0"/>
              <a:t>            34 = x - 10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1371600"/>
            <a:ext cx="7089648" cy="1371600"/>
          </a:xfrm>
        </p:spPr>
        <p:txBody>
          <a:bodyPr/>
          <a:lstStyle/>
          <a:p>
            <a:r>
              <a:rPr lang="en-US" dirty="0" smtClean="0"/>
              <a:t>TOPIC: ALGEBRA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924800" cy="1752600"/>
          </a:xfrm>
        </p:spPr>
        <p:txBody>
          <a:bodyPr/>
          <a:lstStyle/>
          <a:p>
            <a:r>
              <a:rPr lang="en-US" dirty="0" smtClean="0"/>
              <a:t>SUB -TOPIC: SOLVING SIMPLE               EQUATIONS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Core competences to be achieved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Critical thinking and problem solving</a:t>
            </a:r>
          </a:p>
          <a:p>
            <a:r>
              <a:rPr lang="en-US" dirty="0" smtClean="0"/>
              <a:t>Efficacy</a:t>
            </a:r>
          </a:p>
          <a:p>
            <a:r>
              <a:rPr lang="en-US" dirty="0" smtClean="0"/>
              <a:t> learning to learn</a:t>
            </a:r>
          </a:p>
          <a:p>
            <a:r>
              <a:rPr lang="en-US" dirty="0" smtClean="0"/>
              <a:t>Digital literacy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Solving simple equations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382000" cy="4693920"/>
          </a:xfrm>
        </p:spPr>
        <p:txBody>
          <a:bodyPr>
            <a:normAutofit/>
          </a:bodyPr>
          <a:lstStyle/>
          <a:p>
            <a:r>
              <a:rPr lang="en-US" dirty="0" smtClean="0"/>
              <a:t>Activity: Solving simple equations by balancing method</a:t>
            </a:r>
          </a:p>
          <a:p>
            <a:pPr>
              <a:buNone/>
            </a:pPr>
            <a:r>
              <a:rPr lang="en-US" dirty="0" smtClean="0"/>
              <a:t>Work in groups</a:t>
            </a:r>
          </a:p>
          <a:p>
            <a:pPr>
              <a:buNone/>
            </a:pPr>
            <a:r>
              <a:rPr lang="en-US" sz="4800" dirty="0" smtClean="0">
                <a:solidFill>
                  <a:srgbClr val="FF0000"/>
                </a:solidFill>
              </a:rPr>
              <a:t>Procedure </a:t>
            </a:r>
          </a:p>
          <a:p>
            <a:pPr>
              <a:buNone/>
            </a:pPr>
            <a:r>
              <a:rPr lang="en-US" sz="3200" dirty="0" smtClean="0"/>
              <a:t>Look at the following objects:</a:t>
            </a:r>
          </a:p>
          <a:p>
            <a:pPr>
              <a:buNone/>
            </a:pPr>
            <a:r>
              <a:rPr lang="en-US" sz="3200" dirty="0" smtClean="0"/>
              <a:t>Pictures of:</a:t>
            </a:r>
          </a:p>
          <a:p>
            <a:pPr lvl="1"/>
            <a:r>
              <a:rPr lang="en-US" dirty="0" smtClean="0"/>
              <a:t>Masses of various objects</a:t>
            </a:r>
          </a:p>
          <a:p>
            <a:pPr lvl="1"/>
            <a:r>
              <a:rPr lang="en-US" dirty="0" smtClean="0"/>
              <a:t>Standard masses</a:t>
            </a:r>
          </a:p>
          <a:p>
            <a:pPr lvl="1"/>
            <a:r>
              <a:rPr lang="en-US" dirty="0" smtClean="0"/>
              <a:t>Beam balance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en-GB" dirty="0" smtClean="0"/>
              <a:t>Can you name objects provided?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 smtClean="0"/>
              <a:t>Have you seen them anywhere?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 smtClean="0"/>
              <a:t>Where did you see them?</a:t>
            </a:r>
            <a:endParaRPr lang="en-US" dirty="0" smtClean="0"/>
          </a:p>
          <a:p>
            <a:pPr marL="514350" indent="-514350">
              <a:buFont typeface="+mj-lt"/>
              <a:buAutoNum type="alphaLcParenR"/>
            </a:pPr>
            <a:r>
              <a:rPr lang="en-GB" dirty="0" smtClean="0"/>
              <a:t>Put two similar standard masses on two sides of the beam balance . what do you notice? </a:t>
            </a:r>
            <a:endParaRPr lang="en-US" dirty="0" smtClean="0"/>
          </a:p>
          <a:p>
            <a:pPr marL="514350" indent="-514350">
              <a:buFont typeface="+mj-lt"/>
              <a:buAutoNum type="alphaLcParenR"/>
            </a:pPr>
            <a:r>
              <a:rPr lang="en-GB" dirty="0" smtClean="0"/>
              <a:t>Put two different standard masses on two sides of the beam balance . what do you notice?</a:t>
            </a:r>
            <a:endParaRPr lang="en-US" dirty="0" smtClean="0"/>
          </a:p>
          <a:p>
            <a:pPr marL="514350" indent="-514350">
              <a:buFont typeface="+mj-lt"/>
              <a:buAutoNum type="alphaLcParenR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lnSpc>
                <a:spcPct val="220000"/>
              </a:lnSpc>
              <a:buNone/>
            </a:pPr>
            <a:r>
              <a:rPr lang="en-GB" sz="9600" dirty="0" smtClean="0">
                <a:latin typeface="Constantia" pitchFamily="18" charset="0"/>
                <a:ea typeface="Tahoma" pitchFamily="34" charset="0"/>
                <a:cs typeface="Times New Roman" pitchFamily="18" charset="0"/>
              </a:rPr>
              <a:t>g).  Put  200 g  mass on side A of the beam balance . put 100 g masses on side B of the beam balance. How many 100 g masses balance with 200 g mass?</a:t>
            </a:r>
            <a:endParaRPr lang="en-US" sz="9600" dirty="0" smtClean="0">
              <a:latin typeface="Constantia" pitchFamily="18" charset="0"/>
              <a:ea typeface="Tahoma" pitchFamily="34" charset="0"/>
              <a:cs typeface="Times New Roman" pitchFamily="18" charset="0"/>
            </a:endParaRPr>
          </a:p>
          <a:p>
            <a:pPr>
              <a:lnSpc>
                <a:spcPct val="220000"/>
              </a:lnSpc>
              <a:buNone/>
            </a:pPr>
            <a:r>
              <a:rPr lang="en-GB" sz="9600" dirty="0" smtClean="0">
                <a:latin typeface="Constantia" pitchFamily="18" charset="0"/>
                <a:ea typeface="Tahoma" pitchFamily="34" charset="0"/>
                <a:cs typeface="Times New Roman" pitchFamily="18" charset="0"/>
              </a:rPr>
              <a:t>h). Using the results from (g) , find the value of A if </a:t>
            </a:r>
          </a:p>
          <a:p>
            <a:pPr>
              <a:lnSpc>
                <a:spcPct val="220000"/>
              </a:lnSpc>
              <a:buNone/>
            </a:pPr>
            <a:r>
              <a:rPr lang="en-GB" sz="9600" dirty="0" smtClean="0">
                <a:latin typeface="Constantia" pitchFamily="18" charset="0"/>
                <a:ea typeface="Tahoma" pitchFamily="34" charset="0"/>
                <a:cs typeface="Times New Roman" pitchFamily="18" charset="0"/>
              </a:rPr>
              <a:t>           100 + A = 200</a:t>
            </a:r>
            <a:endParaRPr lang="en-US" sz="9600" dirty="0" smtClean="0">
              <a:latin typeface="Constantia" pitchFamily="18" charset="0"/>
              <a:ea typeface="Tahoma" pitchFamily="34" charset="0"/>
              <a:cs typeface="Times New Roman" pitchFamily="18" charset="0"/>
            </a:endParaRPr>
          </a:p>
          <a:p>
            <a:pPr>
              <a:lnSpc>
                <a:spcPct val="220000"/>
              </a:lnSpc>
            </a:pPr>
            <a:r>
              <a:rPr lang="en-GB" sz="4300" dirty="0" smtClean="0">
                <a:latin typeface="Constantia" pitchFamily="18" charset="0"/>
                <a:ea typeface="Tahoma" pitchFamily="34" charset="0"/>
                <a:cs typeface="Times New Roman" pitchFamily="18" charset="0"/>
              </a:rPr>
              <a:t> </a:t>
            </a:r>
            <a:endParaRPr lang="en-US" sz="4300" dirty="0" smtClean="0">
              <a:latin typeface="Constantia" pitchFamily="18" charset="0"/>
              <a:ea typeface="Tahoma" pitchFamily="34" charset="0"/>
              <a:cs typeface="Times New Roman" pitchFamily="18" charset="0"/>
            </a:endParaRPr>
          </a:p>
          <a:p>
            <a:pPr>
              <a:lnSpc>
                <a:spcPct val="220000"/>
              </a:lnSpc>
            </a:pPr>
            <a:r>
              <a:rPr lang="en-GB" sz="4300" dirty="0" smtClean="0">
                <a:latin typeface="Constantia" pitchFamily="18" charset="0"/>
                <a:ea typeface="Tahoma" pitchFamily="34" charset="0"/>
                <a:cs typeface="Times New Roman" pitchFamily="18" charset="0"/>
              </a:rPr>
              <a:t> </a:t>
            </a:r>
            <a:endParaRPr lang="en-US" sz="4300" dirty="0" smtClean="0">
              <a:latin typeface="Constantia" pitchFamily="18" charset="0"/>
              <a:ea typeface="Tahoma" pitchFamily="34" charset="0"/>
              <a:cs typeface="Times New Roman" pitchFamily="18" charset="0"/>
            </a:endParaRPr>
          </a:p>
          <a:p>
            <a:pPr>
              <a:lnSpc>
                <a:spcPct val="220000"/>
              </a:lnSpc>
            </a:pPr>
            <a:r>
              <a:rPr lang="en-GB" sz="4300" dirty="0" smtClean="0">
                <a:latin typeface="Constantia" pitchFamily="18" charset="0"/>
                <a:ea typeface="Tahoma" pitchFamily="34" charset="0"/>
                <a:cs typeface="Times New Roman" pitchFamily="18" charset="0"/>
              </a:rPr>
              <a:t> </a:t>
            </a:r>
            <a:endParaRPr lang="en-US" sz="4300" dirty="0" smtClean="0">
              <a:latin typeface="Constantia" pitchFamily="18" charset="0"/>
              <a:ea typeface="Tahoma" pitchFamily="34" charset="0"/>
              <a:cs typeface="Times New Roman" pitchFamily="18" charset="0"/>
            </a:endParaRPr>
          </a:p>
          <a:p>
            <a:pPr>
              <a:lnSpc>
                <a:spcPct val="220000"/>
              </a:lnSpc>
            </a:pPr>
            <a:endParaRPr lang="en-US" sz="4300" dirty="0" smtClean="0">
              <a:latin typeface="Constantia" pitchFamily="18" charset="0"/>
              <a:ea typeface="Tahoma" pitchFamily="34" charset="0"/>
              <a:cs typeface="Times New Roman" pitchFamily="18" charset="0"/>
            </a:endParaRPr>
          </a:p>
          <a:p>
            <a:pPr>
              <a:lnSpc>
                <a:spcPct val="220000"/>
              </a:lnSpc>
            </a:pPr>
            <a:r>
              <a:rPr lang="en-GB" sz="4300" dirty="0" smtClean="0">
                <a:latin typeface="Constantia" pitchFamily="18" charset="0"/>
                <a:ea typeface="Tahoma" pitchFamily="34" charset="0"/>
                <a:cs typeface="Times New Roman" pitchFamily="18" charset="0"/>
              </a:rPr>
              <a:t> </a:t>
            </a:r>
            <a:endParaRPr lang="en-US" sz="4300" dirty="0" smtClean="0">
              <a:latin typeface="Constantia" pitchFamily="18" charset="0"/>
              <a:ea typeface="Tahoma" pitchFamily="34" charset="0"/>
              <a:cs typeface="Times New Roman" pitchFamily="18" charset="0"/>
            </a:endParaRPr>
          </a:p>
          <a:p>
            <a:pPr>
              <a:lnSpc>
                <a:spcPct val="220000"/>
              </a:lnSpc>
            </a:pPr>
            <a:r>
              <a:rPr lang="en-GB" sz="4300" dirty="0" smtClean="0">
                <a:latin typeface="Constantia" pitchFamily="18" charset="0"/>
                <a:ea typeface="Tahoma" pitchFamily="34" charset="0"/>
                <a:cs typeface="Times New Roman" pitchFamily="18" charset="0"/>
              </a:rPr>
              <a:t> </a:t>
            </a:r>
            <a:endParaRPr lang="en-US" sz="4300" dirty="0" smtClean="0">
              <a:latin typeface="Constantia" pitchFamily="18" charset="0"/>
              <a:ea typeface="Tahoma" pitchFamily="34" charset="0"/>
              <a:cs typeface="Times New Roman" pitchFamily="18" charset="0"/>
            </a:endParaRPr>
          </a:p>
          <a:p>
            <a:pPr>
              <a:lnSpc>
                <a:spcPct val="220000"/>
              </a:lnSpc>
            </a:pPr>
            <a:r>
              <a:rPr lang="en-GB" sz="4300" dirty="0" smtClean="0">
                <a:latin typeface="Constantia" pitchFamily="18" charset="0"/>
                <a:ea typeface="Tahoma" pitchFamily="34" charset="0"/>
                <a:cs typeface="Times New Roman" pitchFamily="18" charset="0"/>
              </a:rPr>
              <a:t> </a:t>
            </a:r>
            <a:endParaRPr lang="en-US" sz="4300" dirty="0" smtClean="0">
              <a:latin typeface="Constantia" pitchFamily="18" charset="0"/>
              <a:ea typeface="Tahoma" pitchFamily="34" charset="0"/>
              <a:cs typeface="Times New Roman" pitchFamily="18" charset="0"/>
            </a:endParaRPr>
          </a:p>
          <a:p>
            <a:pPr>
              <a:lnSpc>
                <a:spcPct val="220000"/>
              </a:lnSpc>
            </a:pPr>
            <a:r>
              <a:rPr lang="en-GB" sz="4300" dirty="0" smtClean="0">
                <a:latin typeface="Constantia" pitchFamily="18" charset="0"/>
                <a:ea typeface="Tahoma" pitchFamily="34" charset="0"/>
                <a:cs typeface="Times New Roman" pitchFamily="18" charset="0"/>
              </a:rPr>
              <a:t>	</a:t>
            </a:r>
            <a:endParaRPr lang="en-US" sz="4300" dirty="0" smtClean="0">
              <a:latin typeface="Constantia" pitchFamily="18" charset="0"/>
              <a:ea typeface="Tahoma" pitchFamily="34" charset="0"/>
              <a:cs typeface="Times New Roman" pitchFamily="18" charset="0"/>
            </a:endParaRPr>
          </a:p>
          <a:p>
            <a:endParaRPr lang="en-US" dirty="0">
              <a:latin typeface="Constantia" pitchFamily="18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Try to balance various objects and standard masses on a beam balance. Which different masses balance each other? Record  your results in the table below:</a:t>
            </a:r>
            <a:endParaRPr lang="en-US" dirty="0" smtClean="0"/>
          </a:p>
          <a:p>
            <a:r>
              <a:rPr lang="en-GB" dirty="0" smtClean="0"/>
              <a:t> </a:t>
            </a:r>
            <a:endParaRPr lang="en-US" dirty="0" smtClean="0"/>
          </a:p>
          <a:p>
            <a:r>
              <a:rPr lang="en-GB" dirty="0" smtClean="0"/>
              <a:t> </a:t>
            </a:r>
            <a:endParaRPr lang="en-US" dirty="0" smtClean="0"/>
          </a:p>
          <a:p>
            <a:r>
              <a:rPr lang="en-GB" dirty="0" smtClean="0"/>
              <a:t> </a:t>
            </a:r>
            <a:endParaRPr lang="en-US" dirty="0" smtClean="0"/>
          </a:p>
          <a:p>
            <a:r>
              <a:rPr lang="en-GB" dirty="0" smtClean="0"/>
              <a:t> </a:t>
            </a:r>
            <a:endParaRPr lang="en-US" dirty="0" smtClean="0"/>
          </a:p>
          <a:p>
            <a:r>
              <a:rPr lang="en-GB" dirty="0" smtClean="0"/>
              <a:t> </a:t>
            </a:r>
            <a:endParaRPr lang="en-US" dirty="0" smtClean="0"/>
          </a:p>
          <a:p>
            <a:r>
              <a:rPr lang="en-GB" dirty="0" smtClean="0"/>
              <a:t> </a:t>
            </a:r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90600" y="3657600"/>
          <a:ext cx="7239001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0238"/>
                <a:gridCol w="766762"/>
                <a:gridCol w="952501"/>
                <a:gridCol w="1206500"/>
                <a:gridCol w="1206500"/>
                <a:gridCol w="1206500"/>
              </a:tblGrid>
              <a:tr h="8763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Standard mass 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Two</a:t>
                      </a:r>
                      <a:r>
                        <a:rPr lang="en-US" baseline="0" dirty="0" smtClean="0"/>
                        <a:t> 100 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76300">
                <a:tc>
                  <a:txBody>
                    <a:bodyPr/>
                    <a:lstStyle/>
                    <a:p>
                      <a:r>
                        <a:rPr lang="en-GB" dirty="0" smtClean="0"/>
                        <a:t>Balances</a:t>
                      </a:r>
                      <a:r>
                        <a:rPr lang="en-GB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One</a:t>
                      </a:r>
                      <a:r>
                        <a:rPr lang="en-US" baseline="0" dirty="0" smtClean="0"/>
                        <a:t> 200 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b="1" dirty="0" smtClean="0"/>
              <a:t>Discussion:</a:t>
            </a:r>
          </a:p>
          <a:p>
            <a:pPr>
              <a:buFont typeface="Wingdings" pitchFamily="2" charset="2"/>
              <a:buChar char="§"/>
            </a:pPr>
            <a:r>
              <a:rPr lang="en-GB" dirty="0" smtClean="0"/>
              <a:t>X + 50 = 100 is called a simple equation. </a:t>
            </a:r>
          </a:p>
          <a:p>
            <a:pPr>
              <a:buFont typeface="Wingdings" pitchFamily="2" charset="2"/>
              <a:buChar char="§"/>
            </a:pPr>
            <a:r>
              <a:rPr lang="en-GB" dirty="0" smtClean="0"/>
              <a:t>x is called an unknown</a:t>
            </a:r>
          </a:p>
          <a:p>
            <a:pPr>
              <a:buFont typeface="Wingdings" pitchFamily="2" charset="2"/>
              <a:buChar char="§"/>
            </a:pPr>
            <a:r>
              <a:rPr lang="en-GB" dirty="0" smtClean="0"/>
              <a:t>To find the value of x is to solve the equation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66800" y="4419600"/>
            <a:ext cx="1828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 +50                            </a:t>
            </a:r>
          </a:p>
          <a:p>
            <a:pPr algn="ctr"/>
            <a:r>
              <a:rPr lang="en-US" dirty="0" smtClean="0"/>
              <a:t>                          </a:t>
            </a:r>
          </a:p>
        </p:txBody>
      </p:sp>
      <p:sp>
        <p:nvSpPr>
          <p:cNvPr id="5" name="Rectangle 4"/>
          <p:cNvSpPr/>
          <p:nvPr/>
        </p:nvSpPr>
        <p:spPr>
          <a:xfrm>
            <a:off x="5257800" y="4419600"/>
            <a:ext cx="1828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100</a:t>
            </a:r>
          </a:p>
          <a:p>
            <a:pPr algn="ctr"/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2895600" y="4876800"/>
            <a:ext cx="2362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Isosceles Triangle 6"/>
          <p:cNvSpPr/>
          <p:nvPr/>
        </p:nvSpPr>
        <p:spPr>
          <a:xfrm>
            <a:off x="3962400" y="4876800"/>
            <a:ext cx="838200" cy="1295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733800" y="45720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 =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676400" y="5791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600200" y="5791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A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172200" y="5791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609600" y="1981200"/>
            <a:ext cx="6553200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en-US" sz="3200" dirty="0" smtClean="0"/>
          </a:p>
          <a:p>
            <a:pPr>
              <a:buFont typeface="Wingdings" pitchFamily="2" charset="2"/>
              <a:buChar char="§"/>
            </a:pPr>
            <a:r>
              <a:rPr lang="en-GB" sz="3200" dirty="0" smtClean="0"/>
              <a:t>To maintain balance:</a:t>
            </a:r>
            <a:endParaRPr lang="en-US" sz="3200" dirty="0" smtClean="0"/>
          </a:p>
          <a:p>
            <a:pPr>
              <a:buFont typeface="Wingdings" pitchFamily="2" charset="2"/>
              <a:buChar char="§"/>
            </a:pPr>
            <a:endParaRPr lang="en-GB" sz="3200" dirty="0" smtClean="0"/>
          </a:p>
          <a:p>
            <a:pPr marL="682625" indent="-219075">
              <a:buFont typeface="+mj-lt"/>
              <a:buAutoNum type="romanLcPeriod"/>
            </a:pPr>
            <a:r>
              <a:rPr lang="en-GB" sz="3200" dirty="0" smtClean="0"/>
              <a:t>What is added on side </a:t>
            </a:r>
            <a:r>
              <a:rPr lang="en-GB" sz="3200" cap="all" dirty="0" smtClean="0"/>
              <a:t>a</a:t>
            </a:r>
            <a:r>
              <a:rPr lang="en-GB" sz="3200" dirty="0" smtClean="0"/>
              <a:t> must be added to side B</a:t>
            </a:r>
            <a:endParaRPr lang="en-US" sz="3200" dirty="0" smtClean="0"/>
          </a:p>
          <a:p>
            <a:pPr marL="682625" indent="-219075">
              <a:buFont typeface="+mj-lt"/>
              <a:buAutoNum type="romanLcPeriod"/>
            </a:pPr>
            <a:endParaRPr lang="en-GB" sz="3200" dirty="0" smtClean="0"/>
          </a:p>
          <a:p>
            <a:pPr marL="682625" indent="-219075">
              <a:buFont typeface="+mj-lt"/>
              <a:buAutoNum type="romanLcPeriod"/>
            </a:pPr>
            <a:r>
              <a:rPr lang="en-GB" sz="3200" dirty="0" smtClean="0"/>
              <a:t>What is taken away side A must be taken away from side B</a:t>
            </a:r>
            <a:endParaRPr lang="en-US" sz="3200" dirty="0" smtClean="0"/>
          </a:p>
          <a:p>
            <a:endParaRPr lang="en-GB" sz="3200" dirty="0" smtClean="0"/>
          </a:p>
          <a:p>
            <a:endParaRPr lang="en-GB" sz="3200" dirty="0"/>
          </a:p>
          <a:p>
            <a:endParaRPr lang="en-GB" sz="3200" dirty="0" smtClean="0"/>
          </a:p>
          <a:p>
            <a:endParaRPr lang="en-GB" sz="3200" dirty="0"/>
          </a:p>
          <a:p>
            <a:endParaRPr lang="en-GB" sz="3200" dirty="0" smtClean="0"/>
          </a:p>
          <a:p>
            <a:endParaRPr lang="en-GB" sz="3200" dirty="0"/>
          </a:p>
          <a:p>
            <a:endParaRPr lang="en-GB" sz="3200" dirty="0" smtClean="0"/>
          </a:p>
          <a:p>
            <a:endParaRPr lang="en-GB" sz="3200" dirty="0"/>
          </a:p>
          <a:p>
            <a:endParaRPr lang="en-US" sz="3200" dirty="0" smtClean="0"/>
          </a:p>
          <a:p>
            <a:pPr>
              <a:buNone/>
            </a:pPr>
            <a:endParaRPr lang="en-GB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111</TotalTime>
  <Words>397</Words>
  <Application>Microsoft Office PowerPoint</Application>
  <PresentationFormat>On-screen Show (4:3)</PresentationFormat>
  <Paragraphs>96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Flow</vt:lpstr>
      <vt:lpstr>PowerPoint Presentation</vt:lpstr>
      <vt:lpstr>TOPIC: ALGEBRA</vt:lpstr>
      <vt:lpstr>Core competences to be achieved</vt:lpstr>
      <vt:lpstr>Solving simple equations</vt:lpstr>
      <vt:lpstr>Cont..</vt:lpstr>
      <vt:lpstr>Cont….</vt:lpstr>
      <vt:lpstr>Cont…</vt:lpstr>
      <vt:lpstr>Cont…</vt:lpstr>
      <vt:lpstr>Cont..</vt:lpstr>
      <vt:lpstr>     Example </vt:lpstr>
      <vt:lpstr>solution</vt:lpstr>
      <vt:lpstr>Example cont….</vt:lpstr>
      <vt:lpstr>Digital literacy application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</dc:creator>
  <cp:lastModifiedBy>Tom</cp:lastModifiedBy>
  <cp:revision>17</cp:revision>
  <dcterms:created xsi:type="dcterms:W3CDTF">2016-09-29T14:03:04Z</dcterms:created>
  <dcterms:modified xsi:type="dcterms:W3CDTF">2016-10-07T09:23:37Z</dcterms:modified>
</cp:coreProperties>
</file>