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9"/>
  </p:notesMasterIdLst>
  <p:sldIdLst>
    <p:sldId id="256" r:id="rId2"/>
    <p:sldId id="494" r:id="rId3"/>
    <p:sldId id="419" r:id="rId4"/>
    <p:sldId id="428" r:id="rId5"/>
    <p:sldId id="297" r:id="rId6"/>
    <p:sldId id="266" r:id="rId7"/>
    <p:sldId id="264" r:id="rId8"/>
    <p:sldId id="313" r:id="rId9"/>
    <p:sldId id="315" r:id="rId10"/>
    <p:sldId id="314" r:id="rId11"/>
    <p:sldId id="318" r:id="rId12"/>
    <p:sldId id="265" r:id="rId13"/>
    <p:sldId id="258" r:id="rId14"/>
    <p:sldId id="259" r:id="rId15"/>
    <p:sldId id="260" r:id="rId16"/>
    <p:sldId id="263" r:id="rId17"/>
    <p:sldId id="271" r:id="rId18"/>
    <p:sldId id="295" r:id="rId19"/>
    <p:sldId id="270" r:id="rId20"/>
    <p:sldId id="296" r:id="rId21"/>
    <p:sldId id="298" r:id="rId22"/>
    <p:sldId id="272" r:id="rId23"/>
    <p:sldId id="273" r:id="rId24"/>
    <p:sldId id="293" r:id="rId25"/>
    <p:sldId id="294" r:id="rId26"/>
    <p:sldId id="299" r:id="rId27"/>
    <p:sldId id="302" r:id="rId28"/>
    <p:sldId id="303" r:id="rId29"/>
    <p:sldId id="319" r:id="rId30"/>
    <p:sldId id="305" r:id="rId31"/>
    <p:sldId id="321" r:id="rId32"/>
    <p:sldId id="275" r:id="rId33"/>
    <p:sldId id="292" r:id="rId34"/>
    <p:sldId id="276" r:id="rId35"/>
    <p:sldId id="306" r:id="rId36"/>
    <p:sldId id="320" r:id="rId37"/>
    <p:sldId id="322" r:id="rId38"/>
    <p:sldId id="414" r:id="rId39"/>
    <p:sldId id="409" r:id="rId40"/>
    <p:sldId id="410" r:id="rId41"/>
    <p:sldId id="411" r:id="rId42"/>
    <p:sldId id="412" r:id="rId43"/>
    <p:sldId id="416" r:id="rId44"/>
    <p:sldId id="418" r:id="rId45"/>
    <p:sldId id="323" r:id="rId46"/>
    <p:sldId id="491" r:id="rId47"/>
    <p:sldId id="492" r:id="rId48"/>
    <p:sldId id="493" r:id="rId49"/>
    <p:sldId id="324" r:id="rId50"/>
    <p:sldId id="420" r:id="rId51"/>
    <p:sldId id="325" r:id="rId52"/>
    <p:sldId id="326" r:id="rId53"/>
    <p:sldId id="327" r:id="rId54"/>
    <p:sldId id="328" r:id="rId55"/>
    <p:sldId id="329" r:id="rId56"/>
    <p:sldId id="402" r:id="rId57"/>
    <p:sldId id="404" r:id="rId58"/>
    <p:sldId id="405" r:id="rId59"/>
    <p:sldId id="406" r:id="rId60"/>
    <p:sldId id="408" r:id="rId61"/>
    <p:sldId id="407" r:id="rId62"/>
    <p:sldId id="331" r:id="rId63"/>
    <p:sldId id="396" r:id="rId64"/>
    <p:sldId id="397" r:id="rId65"/>
    <p:sldId id="332" r:id="rId66"/>
    <p:sldId id="333" r:id="rId67"/>
    <p:sldId id="334" r:id="rId68"/>
    <p:sldId id="335" r:id="rId69"/>
    <p:sldId id="421" r:id="rId70"/>
    <p:sldId id="422" r:id="rId71"/>
    <p:sldId id="423" r:id="rId72"/>
    <p:sldId id="424" r:id="rId73"/>
    <p:sldId id="425" r:id="rId74"/>
    <p:sldId id="426" r:id="rId75"/>
    <p:sldId id="336" r:id="rId76"/>
    <p:sldId id="337" r:id="rId77"/>
    <p:sldId id="338" r:id="rId78"/>
    <p:sldId id="339" r:id="rId79"/>
    <p:sldId id="344" r:id="rId80"/>
    <p:sldId id="345" r:id="rId81"/>
    <p:sldId id="346" r:id="rId82"/>
    <p:sldId id="440" r:id="rId83"/>
    <p:sldId id="441" r:id="rId84"/>
    <p:sldId id="442" r:id="rId85"/>
    <p:sldId id="443" r:id="rId86"/>
    <p:sldId id="444" r:id="rId87"/>
    <p:sldId id="445" r:id="rId88"/>
    <p:sldId id="446" r:id="rId89"/>
    <p:sldId id="447" r:id="rId90"/>
    <p:sldId id="448" r:id="rId91"/>
    <p:sldId id="449" r:id="rId92"/>
    <p:sldId id="450" r:id="rId93"/>
    <p:sldId id="451" r:id="rId94"/>
    <p:sldId id="452" r:id="rId95"/>
    <p:sldId id="453" r:id="rId96"/>
    <p:sldId id="454" r:id="rId97"/>
    <p:sldId id="455" r:id="rId98"/>
    <p:sldId id="456" r:id="rId99"/>
    <p:sldId id="457" r:id="rId100"/>
    <p:sldId id="460" r:id="rId101"/>
    <p:sldId id="461" r:id="rId102"/>
    <p:sldId id="462" r:id="rId103"/>
    <p:sldId id="463" r:id="rId104"/>
    <p:sldId id="464" r:id="rId105"/>
    <p:sldId id="495" r:id="rId106"/>
    <p:sldId id="496" r:id="rId107"/>
    <p:sldId id="465" r:id="rId108"/>
    <p:sldId id="466" r:id="rId109"/>
    <p:sldId id="467" r:id="rId110"/>
    <p:sldId id="468" r:id="rId111"/>
    <p:sldId id="470" r:id="rId112"/>
    <p:sldId id="471" r:id="rId113"/>
    <p:sldId id="482" r:id="rId114"/>
    <p:sldId id="347" r:id="rId115"/>
    <p:sldId id="348" r:id="rId116"/>
    <p:sldId id="436" r:id="rId117"/>
    <p:sldId id="437" r:id="rId118"/>
    <p:sldId id="438" r:id="rId119"/>
    <p:sldId id="439" r:id="rId120"/>
    <p:sldId id="388" r:id="rId121"/>
    <p:sldId id="392" r:id="rId122"/>
    <p:sldId id="394" r:id="rId123"/>
    <p:sldId id="393" r:id="rId124"/>
    <p:sldId id="483" r:id="rId125"/>
    <p:sldId id="484" r:id="rId126"/>
    <p:sldId id="485" r:id="rId127"/>
    <p:sldId id="486" r:id="rId128"/>
    <p:sldId id="487" r:id="rId129"/>
    <p:sldId id="488" r:id="rId130"/>
    <p:sldId id="489" r:id="rId131"/>
    <p:sldId id="490" r:id="rId132"/>
    <p:sldId id="349" r:id="rId133"/>
    <p:sldId id="350" r:id="rId134"/>
    <p:sldId id="351" r:id="rId135"/>
    <p:sldId id="352" r:id="rId136"/>
    <p:sldId id="398" r:id="rId137"/>
    <p:sldId id="399" r:id="rId138"/>
    <p:sldId id="401" r:id="rId139"/>
    <p:sldId id="400" r:id="rId140"/>
    <p:sldId id="481" r:id="rId141"/>
    <p:sldId id="386" r:id="rId142"/>
    <p:sldId id="430" r:id="rId143"/>
    <p:sldId id="431" r:id="rId144"/>
    <p:sldId id="432" r:id="rId145"/>
    <p:sldId id="433" r:id="rId146"/>
    <p:sldId id="434" r:id="rId147"/>
    <p:sldId id="435" r:id="rId148"/>
    <p:sldId id="497" r:id="rId149"/>
    <p:sldId id="499" r:id="rId150"/>
    <p:sldId id="500" r:id="rId151"/>
    <p:sldId id="501" r:id="rId152"/>
    <p:sldId id="502" r:id="rId153"/>
    <p:sldId id="503" r:id="rId154"/>
    <p:sldId id="504" r:id="rId155"/>
    <p:sldId id="505" r:id="rId156"/>
    <p:sldId id="506" r:id="rId157"/>
    <p:sldId id="507" r:id="rId158"/>
    <p:sldId id="508" r:id="rId159"/>
    <p:sldId id="509" r:id="rId160"/>
    <p:sldId id="510" r:id="rId161"/>
    <p:sldId id="511" r:id="rId162"/>
    <p:sldId id="513" r:id="rId163"/>
    <p:sldId id="514" r:id="rId164"/>
    <p:sldId id="515" r:id="rId165"/>
    <p:sldId id="516" r:id="rId166"/>
    <p:sldId id="473" r:id="rId167"/>
    <p:sldId id="291" r:id="rId1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CC6EB-4292-4C8D-A179-3ED7E80FA4BA}" type="datetimeFigureOut">
              <a:rPr lang="en-CA" smtClean="0"/>
              <a:t>2016-10-05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C1F13-76E2-486D-96BE-EF83F158C1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4194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C1F13-76E2-486D-96BE-EF83F158C142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8561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EDF100-194A-4D38-BF72-D5CD495A619A}" type="slidenum">
              <a:rPr lang="en-US"/>
              <a:pPr/>
              <a:t>72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6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F8753-074B-46DC-A599-BA449762BB8E}" type="slidenum">
              <a:rPr lang="en-CA" smtClean="0"/>
              <a:t>159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614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97EA-7535-4881-991E-A7E3C071BDE9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B87E-E155-4DA3-BDC2-74D37A32A8AE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95EB7-AE57-43E1-B955-498081686FA0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CD20A-0C9F-4419-90B8-37BFA34872B3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7985-07D5-4960-83D2-9FC681BD84D3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1622F-78EA-488B-B4DD-D6028AE6D9AF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3A415-2DA2-4F3E-9219-1FE07749DDE7}" type="datetime1">
              <a:rPr lang="en-US" smtClean="0"/>
              <a:t>10/5/2016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5DCD-610B-4F3B-8A91-778CC3FE2877}" type="datetime1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CDBC-559A-4EBB-8D1A-7021706C8DEC}" type="datetime1">
              <a:rPr lang="en-US" smtClean="0"/>
              <a:t>10/5/2016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9E0C-438D-49E9-B37F-CF73F684B89F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F68A3-1DA8-48B7-A52B-5D66B3F09312}" type="datetime1">
              <a:rPr lang="en-US" smtClean="0"/>
              <a:t>10/5/2016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2DE34-2EB3-45E9-8920-DA5E6EC733C9}" type="datetime1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WIKIPEDIA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2qOJw54iQo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ypcbWQ5ix4" TargetMode="Externa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xtutor.ca/vp/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lextutor.ca/kenya2/day_3.1.pptx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COBB.TOM@SYMPATICO.CA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81200"/>
            <a:ext cx="8458200" cy="1600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KICD – UNESCO – IBE</a:t>
            </a:r>
            <a:br>
              <a:rPr lang="en-US" sz="2800" dirty="0" smtClean="0"/>
            </a:br>
            <a:r>
              <a:rPr lang="en-US" sz="3600" b="1" dirty="0" smtClean="0"/>
              <a:t>Curriculum Workshop for Textbook Publishers</a:t>
            </a:r>
            <a:br>
              <a:rPr lang="en-US" sz="3600" b="1" dirty="0" smtClean="0"/>
            </a:br>
            <a:r>
              <a:rPr lang="en-US" sz="2800" dirty="0" smtClean="0"/>
              <a:t>5-7</a:t>
            </a:r>
            <a:r>
              <a:rPr lang="en-US" sz="3200" dirty="0" smtClean="0"/>
              <a:t> </a:t>
            </a:r>
            <a:r>
              <a:rPr lang="en-US" sz="2800" dirty="0" smtClean="0"/>
              <a:t>October 2016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Day 1 AM</a:t>
            </a:r>
            <a:endParaRPr lang="en-CA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14800"/>
            <a:ext cx="6934200" cy="2438400"/>
          </a:xfrm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en-US" sz="5500" dirty="0" smtClean="0"/>
              <a:t>Thomas Cobb</a:t>
            </a:r>
            <a:br>
              <a:rPr lang="en-US" sz="5500" dirty="0" smtClean="0"/>
            </a:br>
            <a:r>
              <a:rPr lang="en-US" sz="5500" dirty="0" smtClean="0"/>
              <a:t>Faculty of Education, </a:t>
            </a:r>
            <a:br>
              <a:rPr lang="en-US" sz="5500" dirty="0" smtClean="0"/>
            </a:br>
            <a:r>
              <a:rPr lang="en-US" sz="5500" dirty="0" smtClean="0"/>
              <a:t>Université du Québec </a:t>
            </a:r>
            <a:r>
              <a:rPr lang="en-US" sz="5500" dirty="0"/>
              <a:t>à</a:t>
            </a:r>
            <a:r>
              <a:rPr lang="en-US" sz="5500" dirty="0" smtClean="0"/>
              <a:t> Montréal</a:t>
            </a:r>
            <a:br>
              <a:rPr lang="en-US" sz="5500" dirty="0" smtClean="0"/>
            </a:br>
            <a:r>
              <a:rPr lang="en-US" sz="5500" dirty="0" smtClean="0"/>
              <a:t> </a:t>
            </a:r>
            <a:br>
              <a:rPr lang="en-US" sz="5500" dirty="0" smtClean="0"/>
            </a:br>
            <a:r>
              <a:rPr lang="en-US" sz="5500" dirty="0" smtClean="0"/>
              <a:t>Lili Ji</a:t>
            </a:r>
          </a:p>
          <a:p>
            <a:r>
              <a:rPr lang="en-US" sz="5500" dirty="0" smtClean="0"/>
              <a:t>International Bureau of Education</a:t>
            </a:r>
          </a:p>
          <a:p>
            <a:r>
              <a:rPr lang="en-US" sz="4200" dirty="0"/>
              <a:t>G</a:t>
            </a:r>
            <a:r>
              <a:rPr lang="en-US" sz="4200" dirty="0" smtClean="0"/>
              <a:t>ENEVA</a:t>
            </a:r>
          </a:p>
          <a:p>
            <a:endParaRPr lang="en-US" dirty="0" smtClean="0"/>
          </a:p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80975"/>
            <a:ext cx="1836655" cy="163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0" b="58982"/>
          <a:stretch/>
        </p:blipFill>
        <p:spPr bwMode="auto">
          <a:xfrm>
            <a:off x="7124700" y="152401"/>
            <a:ext cx="1333500" cy="166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4325"/>
            <a:ext cx="32670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4"/>
          <p:cNvSpPr>
            <a:spLocks noChangeArrowheads="1"/>
          </p:cNvSpPr>
          <p:nvPr/>
        </p:nvSpPr>
        <p:spPr bwMode="auto">
          <a:xfrm rot="1628315">
            <a:off x="1739900" y="1406525"/>
            <a:ext cx="2582863" cy="733425"/>
          </a:xfrm>
          <a:prstGeom prst="notchedRightArrow">
            <a:avLst>
              <a:gd name="adj1" fmla="val 50000"/>
              <a:gd name="adj2" fmla="val 4887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CA"/>
          </a:p>
        </p:txBody>
      </p:sp>
      <p:sp>
        <p:nvSpPr>
          <p:cNvPr id="5" name="Flèche droite à entaille 6"/>
          <p:cNvSpPr/>
          <p:nvPr/>
        </p:nvSpPr>
        <p:spPr>
          <a:xfrm rot="18132674">
            <a:off x="2087563" y="4525963"/>
            <a:ext cx="2143125" cy="714375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78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Problem solving and workplace preparation</a:t>
            </a:r>
            <a:br>
              <a:rPr lang="en-GB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sorts of jobs do we want our learners to get?</a:t>
            </a:r>
          </a:p>
          <a:p>
            <a:endParaRPr lang="en-US" dirty="0"/>
          </a:p>
          <a:p>
            <a:r>
              <a:rPr lang="en-US" dirty="0" smtClean="0"/>
              <a:t>EMPLOYERS LIST PROBLEM SOLVING ABILITY AS THEIR </a:t>
            </a:r>
            <a:r>
              <a:rPr lang="en-US" b="1" dirty="0" smtClean="0"/>
              <a:t>TOP REQUIREMENT</a:t>
            </a:r>
          </a:p>
          <a:p>
            <a:pPr lvl="1"/>
            <a:r>
              <a:rPr lang="en-US" dirty="0" smtClean="0"/>
              <a:t>OVER MATH AND LITERACY!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8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Problem solving and economic development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6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opportunities of problem solving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Put it all together</a:t>
            </a:r>
          </a:p>
          <a:p>
            <a:pPr lvl="1"/>
            <a:r>
              <a:rPr lang="en-US" dirty="0" smtClean="0"/>
              <a:t>As never seen before</a:t>
            </a:r>
          </a:p>
          <a:p>
            <a:r>
              <a:rPr lang="en-US" dirty="0" smtClean="0"/>
              <a:t>Exercises the imagination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3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Issues in assessing the success of problem solving</a:t>
            </a:r>
            <a:br>
              <a:rPr lang="en-GB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/>
          <a:lstStyle/>
          <a:p>
            <a:r>
              <a:rPr lang="en-US" dirty="0" smtClean="0"/>
              <a:t>You tell me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of these involve features of relevance to learners’ lives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 also involve </a:t>
            </a:r>
            <a:r>
              <a:rPr lang="en-US" b="1" dirty="0" smtClean="0"/>
              <a:t>problem solving</a:t>
            </a:r>
          </a:p>
          <a:p>
            <a:endParaRPr lang="en-US" dirty="0"/>
          </a:p>
          <a:p>
            <a:r>
              <a:rPr lang="en-US" dirty="0" smtClean="0"/>
              <a:t>They do not simply ask for an answer to a problem type that has been seen before</a:t>
            </a:r>
          </a:p>
          <a:p>
            <a:pPr lvl="1"/>
            <a:r>
              <a:rPr lang="en-US" dirty="0" smtClean="0"/>
              <a:t>But rather ask for a new application of concepts that have been taught or seen before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44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FIVE GROUPS BY PRIMARY SUBJECT</a:t>
            </a:r>
            <a:endParaRPr lang="en-CA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538067"/>
              </p:ext>
            </p:extLst>
          </p:nvPr>
        </p:nvGraphicFramePr>
        <p:xfrm>
          <a:off x="381000" y="1295400"/>
          <a:ext cx="8229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CA" sz="2800" dirty="0" smtClean="0"/>
                        <a:t>Maths</a:t>
                      </a:r>
                      <a:endParaRPr lang="en-C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800" dirty="0" smtClean="0"/>
                        <a:t>6</a:t>
                      </a:r>
                      <a:endParaRPr lang="en-CA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800" dirty="0" smtClean="0"/>
                        <a:t>Science</a:t>
                      </a:r>
                      <a:endParaRPr lang="en-C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800" dirty="0" smtClean="0"/>
                        <a:t>9</a:t>
                      </a:r>
                      <a:endParaRPr lang="en-CA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800" dirty="0" smtClean="0"/>
                        <a:t>English</a:t>
                      </a:r>
                      <a:endParaRPr lang="en-C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800" dirty="0" smtClean="0"/>
                        <a:t>11</a:t>
                      </a:r>
                      <a:endParaRPr lang="en-CA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800" dirty="0" smtClean="0"/>
                        <a:t>Social Studies</a:t>
                      </a:r>
                      <a:endParaRPr lang="en-C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800" dirty="0" smtClean="0"/>
                        <a:t>9</a:t>
                      </a:r>
                      <a:endParaRPr lang="en-CA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2800" dirty="0" smtClean="0"/>
                        <a:t>Kiswahili</a:t>
                      </a:r>
                      <a:endParaRPr lang="en-C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800" dirty="0" smtClean="0"/>
                        <a:t>11</a:t>
                      </a:r>
                      <a:endParaRPr lang="en-CA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038600"/>
            <a:ext cx="739266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u="sng" dirty="0" smtClean="0"/>
              <a:t>After lunch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Bring me a list of names for each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Tomorrow please sit together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Look for PDFs or Mobile images of a current </a:t>
            </a:r>
            <a:br>
              <a:rPr lang="en-CA" sz="2800" dirty="0" smtClean="0"/>
            </a:br>
            <a:r>
              <a:rPr lang="en-CA" sz="2800" dirty="0" smtClean="0"/>
              <a:t>textbook task, etc. (3 pp. max)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50808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66800"/>
            <a:ext cx="973754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2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66825"/>
            <a:ext cx="8382000" cy="355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5943600"/>
            <a:ext cx="416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3" action="ppaction://hlinkfile"/>
              </a:rPr>
              <a:t>http://en.wikipedia.org/wiki/Zebra_Puzzle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6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Below is a typical problem solving process that can guide students efforts (after they are shown how to use it – see a great example </a:t>
            </a:r>
            <a:r>
              <a:rPr lang="en-US" sz="3200" dirty="0"/>
              <a:t>from primary Math </a:t>
            </a:r>
            <a:r>
              <a:rPr lang="en-US" sz="3200" dirty="0" smtClean="0"/>
              <a:t>in the Youtube</a:t>
            </a:r>
            <a:r>
              <a:rPr lang="en-US" sz="3600" dirty="0" smtClean="0"/>
              <a:t>)</a:t>
            </a:r>
            <a:endParaRPr lang="en-CA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657475"/>
            <a:ext cx="30003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6636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 </a:t>
            </a:r>
            <a:r>
              <a:rPr lang="en-US" sz="3200" b="1" dirty="0" smtClean="0">
                <a:hlinkClick r:id="rId3"/>
              </a:rPr>
              <a:t>https</a:t>
            </a:r>
            <a:r>
              <a:rPr lang="en-US" sz="3200" b="1" dirty="0">
                <a:hlinkClick r:id="rId3"/>
              </a:rPr>
              <a:t>://www.youtube.com/watch?v=f2qOJw54iQo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113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54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is not to say we do not find curriculum reform to be multi-faceted and complex </a:t>
            </a:r>
            <a:r>
              <a:rPr lang="en-US" i="1" dirty="0" smtClean="0"/>
              <a:t>!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This type of diagram hints at some of the number of elements and the complexity of their interactions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But at this stage we will adopt a more piecemeal approach</a:t>
            </a:r>
          </a:p>
          <a:p>
            <a:pPr lvl="1"/>
            <a:r>
              <a:rPr lang="en-US" dirty="0" smtClean="0"/>
              <a:t>Look a the pieces individually, maybe fit them into some sort of ‘big picture’ later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Only for Older Students?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They don’t get much younger than these kids – who are learning how to do </a:t>
            </a:r>
            <a:r>
              <a:rPr lang="en-US" b="1" dirty="0" smtClean="0"/>
              <a:t>word problems</a:t>
            </a:r>
            <a:r>
              <a:rPr lang="en-US" dirty="0" smtClean="0"/>
              <a:t> in Math in New York City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3962400"/>
            <a:ext cx="8705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>
                <a:hlinkClick r:id="rId2"/>
              </a:rPr>
              <a:t>https://www.youtube.com/watch?v=CypcbWQ5ix4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4256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Issues in </a:t>
            </a:r>
            <a:r>
              <a:rPr lang="en-GB" b="1" dirty="0"/>
              <a:t>assessing</a:t>
            </a:r>
            <a:r>
              <a:rPr lang="en-GB" dirty="0"/>
              <a:t> the success of problem solving</a:t>
            </a:r>
            <a:br>
              <a:rPr lang="en-GB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r>
              <a:rPr lang="en-US" dirty="0" smtClean="0"/>
              <a:t>Sometimes </a:t>
            </a:r>
            <a:r>
              <a:rPr lang="en-US" dirty="0" smtClean="0"/>
              <a:t>there is </a:t>
            </a:r>
            <a:r>
              <a:rPr lang="en-US" dirty="0" smtClean="0"/>
              <a:t>not a standard answer</a:t>
            </a:r>
          </a:p>
          <a:p>
            <a:r>
              <a:rPr lang="en-US" dirty="0" smtClean="0"/>
              <a:t>ALWAYS there is not a standard method</a:t>
            </a:r>
          </a:p>
          <a:p>
            <a:r>
              <a:rPr lang="en-US" dirty="0"/>
              <a:t>T</a:t>
            </a:r>
            <a:r>
              <a:rPr lang="en-US" dirty="0" smtClean="0"/>
              <a:t>wo students may have the same answer</a:t>
            </a:r>
          </a:p>
          <a:p>
            <a:r>
              <a:rPr lang="en-US" dirty="0" smtClean="0"/>
              <a:t>Success of the solution could be somewhat subjective</a:t>
            </a:r>
          </a:p>
          <a:p>
            <a:pPr lvl="1"/>
            <a:r>
              <a:rPr lang="en-US" b="1" dirty="0" smtClean="0"/>
              <a:t>“Brilliant!”</a:t>
            </a:r>
            <a:r>
              <a:rPr lang="en-US" dirty="0" smtClean="0"/>
              <a:t> </a:t>
            </a:r>
            <a:r>
              <a:rPr lang="en-US" dirty="0" smtClean="0"/>
              <a:t>To </a:t>
            </a:r>
            <a:r>
              <a:rPr lang="en-US" dirty="0" smtClean="0"/>
              <a:t>one teacher, 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 smtClean="0"/>
              <a:t>“Crazy!”</a:t>
            </a:r>
            <a:r>
              <a:rPr lang="en-US" dirty="0" smtClean="0"/>
              <a:t> </a:t>
            </a:r>
            <a:r>
              <a:rPr lang="en-US" dirty="0" smtClean="0"/>
              <a:t>To another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strike="sngStrike" dirty="0" smtClean="0"/>
              <a:t>NOW YOU</a:t>
            </a:r>
            <a:r>
              <a:rPr lang="en-GB" b="1" dirty="0" smtClean="0"/>
              <a:t>: </a:t>
            </a:r>
            <a:br>
              <a:rPr lang="en-GB" b="1" dirty="0" smtClean="0"/>
            </a:br>
            <a:r>
              <a:rPr lang="en-GB" b="1" dirty="0" smtClean="0"/>
              <a:t>Develop </a:t>
            </a:r>
            <a:r>
              <a:rPr lang="en-GB" b="1" dirty="0"/>
              <a:t>or adapt a problem solving </a:t>
            </a:r>
            <a:r>
              <a:rPr lang="en-GB" b="1" dirty="0" smtClean="0"/>
              <a:t>activity in your subject group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rubric for the student</a:t>
            </a:r>
          </a:p>
          <a:p>
            <a:r>
              <a:rPr lang="en-US" dirty="0" smtClean="0"/>
              <a:t>What knowledge is needed (from your course or elsewhere)</a:t>
            </a:r>
          </a:p>
          <a:p>
            <a:r>
              <a:rPr lang="en-US" dirty="0" smtClean="0"/>
              <a:t>Performed by group or individual?</a:t>
            </a:r>
          </a:p>
          <a:p>
            <a:r>
              <a:rPr lang="en-US" dirty="0" smtClean="0"/>
              <a:t>Is there “an answer”?</a:t>
            </a:r>
          </a:p>
          <a:p>
            <a:r>
              <a:rPr lang="en-US" dirty="0" smtClean="0"/>
              <a:t>What is the time frame?</a:t>
            </a:r>
          </a:p>
          <a:p>
            <a:r>
              <a:rPr lang="en-US" dirty="0" smtClean="0"/>
              <a:t>How much is teacher involved?</a:t>
            </a:r>
          </a:p>
          <a:p>
            <a:r>
              <a:rPr lang="en-US" dirty="0" smtClean="0"/>
              <a:t>How could it be assessed? (</a:t>
            </a:r>
            <a:r>
              <a:rPr lang="en-US" dirty="0" err="1" smtClean="0"/>
              <a:t>Form’ly</a:t>
            </a:r>
            <a:r>
              <a:rPr lang="en-US" dirty="0" smtClean="0"/>
              <a:t> </a:t>
            </a:r>
            <a:r>
              <a:rPr lang="en-US" dirty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Summ’ly</a:t>
            </a:r>
            <a:r>
              <a:rPr lang="en-US" dirty="0" smtClean="0"/>
              <a:t>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in </a:t>
            </a:r>
            <a:r>
              <a:rPr lang="en-US" dirty="0" err="1" smtClean="0"/>
              <a:t>cbe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topic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2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47675"/>
            <a:ext cx="793432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5518" y="769203"/>
            <a:ext cx="1513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KICD</a:t>
            </a:r>
            <a:endParaRPr lang="en-CA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Competency-Based </a:t>
            </a:r>
            <a:r>
              <a:rPr lang="en-US" b="1" dirty="0" smtClean="0"/>
              <a:t>Assessment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</a:t>
            </a:r>
            <a:r>
              <a:rPr lang="en-US" dirty="0"/>
              <a:t>i</a:t>
            </a:r>
            <a:r>
              <a:rPr lang="en-US" dirty="0" smtClean="0"/>
              <a:t>dea: </a:t>
            </a:r>
          </a:p>
          <a:p>
            <a:pPr lvl="1"/>
            <a:r>
              <a:rPr lang="en-US" sz="3200" b="1" dirty="0" smtClean="0"/>
              <a:t>NUMEROUS forms of assessment must be used</a:t>
            </a:r>
          </a:p>
          <a:p>
            <a:r>
              <a:rPr lang="en-US" dirty="0" smtClean="0"/>
              <a:t>Less focus on memorization of knowledge and facts</a:t>
            </a:r>
          </a:p>
          <a:p>
            <a:r>
              <a:rPr lang="en-US" dirty="0" smtClean="0"/>
              <a:t>Much less focus on big, “one-sitting” examinations where everything in a course is tested at the same time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57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875"/>
            <a:ext cx="7696200" cy="673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533400"/>
            <a:ext cx="976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IBE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59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9102852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4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95400"/>
            <a:ext cx="8382001" cy="294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4953000"/>
            <a:ext cx="64960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2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7391400" cy="654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7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1325"/>
            <a:ext cx="8686800" cy="1162244"/>
          </a:xfrm>
        </p:spPr>
        <p:txBody>
          <a:bodyPr/>
          <a:lstStyle/>
          <a:p>
            <a:r>
              <a:rPr lang="en-US" i="1" dirty="0" smtClean="0"/>
              <a:t>Backgrounder 4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55637"/>
            <a:ext cx="8686800" cy="4602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b="1" dirty="0" smtClean="0"/>
              <a:t>Key </a:t>
            </a:r>
            <a:r>
              <a:rPr lang="en-CA" b="1" dirty="0"/>
              <a:t>concepts </a:t>
            </a:r>
            <a:r>
              <a:rPr lang="en-CA" b="1" dirty="0" smtClean="0"/>
              <a:t>:</a:t>
            </a:r>
          </a:p>
          <a:p>
            <a:r>
              <a:rPr lang="en-CA" sz="2800" dirty="0" smtClean="0"/>
              <a:t>A competence approach (CBE) vs. a knowledge approach; </a:t>
            </a:r>
          </a:p>
          <a:p>
            <a:r>
              <a:rPr lang="en-CA" sz="2800" dirty="0"/>
              <a:t>A</a:t>
            </a:r>
            <a:r>
              <a:rPr lang="en-CA" sz="2800" dirty="0" smtClean="0"/>
              <a:t>ssessment </a:t>
            </a:r>
            <a:r>
              <a:rPr lang="en-CA" sz="2800" dirty="0"/>
              <a:t>of competence; </a:t>
            </a:r>
            <a:endParaRPr lang="en-CA" sz="2800" dirty="0" smtClean="0"/>
          </a:p>
          <a:p>
            <a:r>
              <a:rPr lang="en-CA" sz="2800" dirty="0" smtClean="0"/>
              <a:t>How CA </a:t>
            </a:r>
            <a:r>
              <a:rPr lang="en-CA" sz="2800" dirty="0"/>
              <a:t>functions in different regions, at different age levels, and in different domains; </a:t>
            </a:r>
            <a:endParaRPr lang="en-CA" sz="2800" dirty="0" smtClean="0"/>
          </a:p>
          <a:p>
            <a:r>
              <a:rPr lang="en-CA" sz="2800" dirty="0"/>
              <a:t>T</a:t>
            </a:r>
            <a:r>
              <a:rPr lang="en-CA" sz="2800" dirty="0" smtClean="0"/>
              <a:t>eaching </a:t>
            </a:r>
            <a:r>
              <a:rPr lang="en-CA" sz="2800" dirty="0"/>
              <a:t>methods </a:t>
            </a:r>
            <a:r>
              <a:rPr lang="en-CA" sz="2800" dirty="0" smtClean="0"/>
              <a:t>&amp; </a:t>
            </a:r>
            <a:r>
              <a:rPr lang="en-CA" sz="2800" dirty="0"/>
              <a:t>materials that are compatible with </a:t>
            </a:r>
            <a:r>
              <a:rPr lang="en-CA" sz="2800" dirty="0" smtClean="0"/>
              <a:t>CBE; </a:t>
            </a:r>
          </a:p>
          <a:p>
            <a:r>
              <a:rPr lang="en-CA" sz="2800" dirty="0" smtClean="0"/>
              <a:t>the link </a:t>
            </a:r>
            <a:r>
              <a:rPr lang="en-CA" sz="2800" dirty="0"/>
              <a:t>between </a:t>
            </a:r>
            <a:r>
              <a:rPr lang="en-CA" sz="2800" dirty="0" smtClean="0"/>
              <a:t>CBE &amp; </a:t>
            </a:r>
            <a:r>
              <a:rPr lang="en-CA" sz="2800" dirty="0"/>
              <a:t>C</a:t>
            </a:r>
            <a:r>
              <a:rPr lang="en-CA" sz="2800" dirty="0" smtClean="0"/>
              <a:t>onstructivist </a:t>
            </a:r>
            <a:r>
              <a:rPr lang="en-CA" sz="2800" dirty="0"/>
              <a:t>learning theory; </a:t>
            </a:r>
            <a:endParaRPr lang="en-CA" sz="2800" dirty="0" smtClean="0"/>
          </a:p>
          <a:p>
            <a:r>
              <a:rPr lang="en-CA" sz="2800" dirty="0" smtClean="0"/>
              <a:t>the </a:t>
            </a:r>
            <a:r>
              <a:rPr lang="en-CA" sz="2800" dirty="0"/>
              <a:t>special roles </a:t>
            </a:r>
            <a:r>
              <a:rPr lang="en-CA" sz="2800" dirty="0" smtClean="0"/>
              <a:t>in CBE </a:t>
            </a:r>
            <a:r>
              <a:rPr lang="en-CA" sz="2800" dirty="0"/>
              <a:t>for </a:t>
            </a:r>
            <a:r>
              <a:rPr lang="en-CA" sz="2800" dirty="0" smtClean="0"/>
              <a:t>~</a:t>
            </a:r>
          </a:p>
          <a:p>
            <a:pPr lvl="1"/>
            <a:r>
              <a:rPr lang="en-CA" dirty="0" smtClean="0"/>
              <a:t>problem solving  </a:t>
            </a:r>
          </a:p>
          <a:p>
            <a:pPr lvl="1"/>
            <a:r>
              <a:rPr lang="en-CA" dirty="0" smtClean="0"/>
              <a:t>information technology</a:t>
            </a:r>
            <a:endParaRPr lang="en-CA" dirty="0"/>
          </a:p>
          <a:p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3043"/>
          <a:stretch/>
        </p:blipFill>
        <p:spPr>
          <a:xfrm>
            <a:off x="436523" y="241907"/>
            <a:ext cx="8270955" cy="63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600" dirty="0" smtClean="0"/>
              <a:t>Was that faraway, examination-obsessed China? Then look at this instead</a:t>
            </a:r>
            <a:endParaRPr lang="en-CA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600200"/>
            <a:ext cx="671711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78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/>
              <a:t>How </a:t>
            </a:r>
            <a:r>
              <a:rPr lang="en-CA" sz="3600" dirty="0"/>
              <a:t>can </a:t>
            </a:r>
            <a:r>
              <a:rPr lang="en-CA" sz="3600" dirty="0" smtClean="0"/>
              <a:t>“application of knowledge” be </a:t>
            </a:r>
            <a:r>
              <a:rPr lang="en-CA" sz="3600" dirty="0"/>
              <a:t>tested in </a:t>
            </a:r>
            <a:r>
              <a:rPr lang="en-CA" sz="3600" dirty="0" smtClean="0"/>
              <a:t>such a </a:t>
            </a:r>
            <a:r>
              <a:rPr lang="en-CA" sz="3600" dirty="0"/>
              <a:t>setting? </a:t>
            </a:r>
            <a:endParaRPr lang="en-CA" sz="3600" dirty="0" smtClean="0"/>
          </a:p>
          <a:p>
            <a:endParaRPr lang="en-CA" sz="3600" dirty="0"/>
          </a:p>
          <a:p>
            <a:pPr lvl="1"/>
            <a:r>
              <a:rPr lang="en-CA" sz="3200" dirty="0" smtClean="0"/>
              <a:t>This setting is </a:t>
            </a:r>
            <a:r>
              <a:rPr lang="en-CA" sz="3200" dirty="0"/>
              <a:t>good only for </a:t>
            </a:r>
            <a:r>
              <a:rPr lang="en-CA" sz="3200" dirty="0" smtClean="0"/>
              <a:t>testing “knowledge per se”</a:t>
            </a:r>
          </a:p>
          <a:p>
            <a:pPr lvl="1"/>
            <a:r>
              <a:rPr lang="en-CA" sz="3200" dirty="0" smtClean="0"/>
              <a:t>Which quickly degenerates into the testing of </a:t>
            </a:r>
            <a:r>
              <a:rPr lang="en-CA" sz="3200" b="1" dirty="0" smtClean="0"/>
              <a:t>rote knowledge</a:t>
            </a:r>
            <a:endParaRPr lang="en-CA" sz="3200" b="1" dirty="0"/>
          </a:p>
          <a:p>
            <a:pPr lvl="1"/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7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362200"/>
            <a:ext cx="3124200" cy="2971800"/>
          </a:xfrm>
        </p:spPr>
        <p:txBody>
          <a:bodyPr>
            <a:noAutofit/>
          </a:bodyPr>
          <a:lstStyle/>
          <a:p>
            <a:r>
              <a:rPr lang="en-CA" sz="3200" dirty="0" smtClean="0"/>
              <a:t>Can “application of knowledge” be fit into these little multiple-choice boxes?</a:t>
            </a:r>
            <a:br>
              <a:rPr lang="en-CA" sz="3200" dirty="0" smtClean="0"/>
            </a:br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sz="3200" dirty="0"/>
              <a:t/>
            </a:r>
            <a:br>
              <a:rPr lang="en-CA" sz="3200" dirty="0"/>
            </a:br>
            <a:r>
              <a:rPr lang="en-CA" sz="3200" dirty="0" smtClean="0"/>
              <a:t>“Kenya is an examination system, not an education system”</a:t>
            </a:r>
            <a:br>
              <a:rPr lang="en-CA" sz="3200" dirty="0" smtClean="0"/>
            </a:br>
            <a:r>
              <a:rPr lang="en-CA" sz="1600" dirty="0" err="1" smtClean="0"/>
              <a:t>Dr</a:t>
            </a:r>
            <a:r>
              <a:rPr lang="en-CA" sz="1600" dirty="0" smtClean="0"/>
              <a:t> </a:t>
            </a:r>
            <a:r>
              <a:rPr lang="en-CA" sz="1600" dirty="0"/>
              <a:t>A</a:t>
            </a:r>
            <a:r>
              <a:rPr lang="en-CA" sz="1600" dirty="0" smtClean="0"/>
              <a:t>ndrew </a:t>
            </a:r>
            <a:r>
              <a:rPr lang="en-CA" sz="1600" dirty="0" err="1" smtClean="0"/>
              <a:t>Riechi</a:t>
            </a:r>
            <a:r>
              <a:rPr lang="en-CA" sz="1600" dirty="0" smtClean="0"/>
              <a:t>, </a:t>
            </a:r>
            <a:r>
              <a:rPr lang="en-CA" sz="1600" dirty="0" err="1" smtClean="0"/>
              <a:t>Dept</a:t>
            </a:r>
            <a:r>
              <a:rPr lang="en-CA" sz="1600" dirty="0" smtClean="0"/>
              <a:t> of </a:t>
            </a:r>
            <a:r>
              <a:rPr lang="en-CA" sz="1600" dirty="0" err="1" smtClean="0"/>
              <a:t>Educ</a:t>
            </a:r>
            <a:r>
              <a:rPr lang="en-CA" sz="1600" dirty="0" smtClean="0"/>
              <a:t>, Univ. of Nairobi</a:t>
            </a:r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sz="3200" dirty="0"/>
              <a:t/>
            </a:r>
            <a:br>
              <a:rPr lang="en-CA" sz="3200" dirty="0"/>
            </a:br>
            <a:endParaRPr lang="en-CA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5243495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5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Interesting discussions about TESTS from our last visit to KICD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lvl="1" indent="0">
              <a:buNone/>
            </a:pPr>
            <a:endParaRPr lang="en-US" dirty="0" smtClean="0"/>
          </a:p>
          <a:p>
            <a:pPr marL="400050" lvl="1" indent="0">
              <a:buNone/>
            </a:pPr>
            <a:r>
              <a:rPr lang="en-US" dirty="0" smtClean="0"/>
              <a:t>Attended mainly by KICD curriculum developers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u="sng" dirty="0" smtClean="0"/>
              <a:t>SOME CONCLUSIONS FROM THESE DISCUSSIONS</a:t>
            </a:r>
            <a:br>
              <a:rPr lang="en-US" u="sng" dirty="0" smtClean="0"/>
            </a:br>
            <a:endParaRPr lang="en-US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 Visit from KICD Testers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We sat in domain groups and prepared a BRIEF review of </a:t>
            </a:r>
          </a:p>
          <a:p>
            <a:endParaRPr lang="en-US" sz="3600" dirty="0"/>
          </a:p>
          <a:p>
            <a:r>
              <a:rPr lang="en-US" sz="3600" dirty="0" smtClean="0"/>
              <a:t>‘AS WE TEST NOW </a:t>
            </a:r>
            <a:r>
              <a:rPr lang="en-US" sz="3600" b="1" i="1" dirty="0" smtClean="0"/>
              <a:t>vs</a:t>
            </a:r>
            <a:r>
              <a:rPr lang="en-US" sz="3600" dirty="0" smtClean="0"/>
              <a:t> HOW WE SHOULD TEST IN A COMPETENCE APRROACH’</a:t>
            </a:r>
          </a:p>
          <a:p>
            <a:pPr lvl="1"/>
            <a:r>
              <a:rPr lang="en-US" sz="3200" dirty="0" smtClean="0"/>
              <a:t>To present to the testers</a:t>
            </a:r>
          </a:p>
          <a:p>
            <a:pPr lvl="2"/>
            <a:r>
              <a:rPr lang="en-US" sz="2800" dirty="0" smtClean="0"/>
              <a:t>Who never arrived but </a:t>
            </a:r>
          </a:p>
          <a:p>
            <a:pPr lvl="3"/>
            <a:r>
              <a:rPr lang="en-US" sz="2400" dirty="0"/>
              <a:t> </a:t>
            </a:r>
            <a:r>
              <a:rPr lang="en-US" sz="2400" dirty="0" smtClean="0"/>
              <a:t>A useful exercise anyway</a:t>
            </a:r>
            <a:endParaRPr lang="en-US" sz="2400" dirty="0"/>
          </a:p>
          <a:p>
            <a:endParaRPr lang="en-CA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ur Main Conclusions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dirty="0" smtClean="0"/>
              <a:t>Obstacles to a competence approach (CA) in Kenya are often to do with existing modes of </a:t>
            </a:r>
            <a:r>
              <a:rPr lang="en-US" b="1" dirty="0" smtClean="0"/>
              <a:t>testing</a:t>
            </a:r>
            <a:r>
              <a:rPr lang="en-US" dirty="0" smtClean="0"/>
              <a:t> which are not competence oriented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sz="3200" dirty="0" smtClean="0"/>
              <a:t>Formative assessment is missing or ignored</a:t>
            </a:r>
          </a:p>
          <a:p>
            <a:pPr lvl="1"/>
            <a:r>
              <a:rPr lang="en-US" sz="3200" dirty="0" smtClean="0"/>
              <a:t>Ss’ assessment remains:</a:t>
            </a:r>
          </a:p>
          <a:p>
            <a:pPr lvl="2"/>
            <a:r>
              <a:rPr lang="en-US" sz="3200" dirty="0"/>
              <a:t>a</a:t>
            </a:r>
            <a:r>
              <a:rPr lang="en-US" sz="3200" dirty="0" smtClean="0"/>
              <a:t>) pass-fail at the end</a:t>
            </a:r>
          </a:p>
          <a:p>
            <a:pPr lvl="2"/>
            <a:r>
              <a:rPr lang="en-US" sz="3200" dirty="0"/>
              <a:t>b</a:t>
            </a:r>
            <a:r>
              <a:rPr lang="en-US" sz="3200" dirty="0" smtClean="0"/>
              <a:t>) largely knowledge based  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3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MORE conclusions 2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Testing will drive any </a:t>
            </a:r>
            <a:r>
              <a:rPr lang="en-US" dirty="0" err="1" smtClean="0"/>
              <a:t>curric</a:t>
            </a:r>
            <a:r>
              <a:rPr lang="en-US" dirty="0" smtClean="0"/>
              <a:t> reform: teachers will adjust their behaviour only when they see what is on the tests that measure success.</a:t>
            </a:r>
          </a:p>
          <a:p>
            <a:pPr lvl="1"/>
            <a:r>
              <a:rPr lang="en-US" dirty="0" smtClean="0"/>
              <a:t>No real change in testing = no real change in curriculum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 CA </a:t>
            </a:r>
            <a:r>
              <a:rPr lang="en-US" b="1" dirty="0" smtClean="0"/>
              <a:t>inherently and logically</a:t>
            </a:r>
            <a:r>
              <a:rPr lang="en-US" dirty="0" smtClean="0"/>
              <a:t> requires a lot of Formative Assessment, because knowledge </a:t>
            </a:r>
            <a:r>
              <a:rPr lang="en-US" i="1" dirty="0" smtClean="0"/>
              <a:t>application</a:t>
            </a:r>
            <a:r>
              <a:rPr lang="en-US" dirty="0" smtClean="0"/>
              <a:t> takes time and cannot be tested in a 3-hour summative</a:t>
            </a:r>
          </a:p>
          <a:p>
            <a:pPr lvl="1"/>
            <a:r>
              <a:rPr lang="en-US" dirty="0" err="1" smtClean="0"/>
              <a:t>Esp</a:t>
            </a:r>
            <a:r>
              <a:rPr lang="en-US" dirty="0" smtClean="0"/>
              <a:t> since the psych-social dimension requires cooperative group work which cannot be included in 3-hr test</a:t>
            </a:r>
          </a:p>
          <a:p>
            <a:pPr lvl="1"/>
            <a:r>
              <a:rPr lang="en-US" dirty="0" smtClean="0"/>
              <a:t>Although difficult, a way MUST be found to  incorporate </a:t>
            </a:r>
            <a:r>
              <a:rPr lang="en-US" b="1" i="1" dirty="0" smtClean="0"/>
              <a:t>real</a:t>
            </a:r>
            <a:r>
              <a:rPr lang="en-US" dirty="0" smtClean="0"/>
              <a:t> Formative Assessment into final judgments of learner success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Conclusions 3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Curriculum is so </a:t>
            </a:r>
            <a:r>
              <a:rPr lang="en-US" b="1" dirty="0" smtClean="0"/>
              <a:t>jammed full</a:t>
            </a:r>
            <a:r>
              <a:rPr lang="en-US" dirty="0" smtClean="0"/>
              <a:t> that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There is rarely time to stop and work out the or application or use for any new knowledge that </a:t>
            </a:r>
            <a:r>
              <a:rPr lang="en-US" dirty="0" err="1" smtClean="0"/>
              <a:t>Cbe</a:t>
            </a:r>
            <a:r>
              <a:rPr lang="en-US" dirty="0" smtClean="0"/>
              <a:t> proposes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If formative assessment shows that any part of our teaching has failed for the majority of </a:t>
            </a:r>
            <a:r>
              <a:rPr lang="en-US" dirty="0" err="1" smtClean="0"/>
              <a:t>Ss</a:t>
            </a:r>
            <a:r>
              <a:rPr lang="en-US" dirty="0" smtClean="0"/>
              <a:t>, there is </a:t>
            </a:r>
            <a:r>
              <a:rPr lang="en-US" u="sng" dirty="0" smtClean="0"/>
              <a:t>no time to fix and repeat this instruction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Formative assessment is rarely used even to give concrete feedback to the learner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Findings 4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lot of the work </a:t>
            </a:r>
            <a:r>
              <a:rPr lang="en-US" dirty="0" err="1" smtClean="0"/>
              <a:t>Ss</a:t>
            </a:r>
            <a:r>
              <a:rPr lang="en-US" dirty="0" smtClean="0"/>
              <a:t> are doing in many domains is </a:t>
            </a:r>
            <a:r>
              <a:rPr lang="en-US" b="1" dirty="0" smtClean="0"/>
              <a:t>rather competence oriented already, </a:t>
            </a:r>
            <a:r>
              <a:rPr lang="en-US" dirty="0" smtClean="0"/>
              <a:t>in many interesting ways</a:t>
            </a:r>
            <a:endParaRPr lang="en-US" b="1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But this is not reflected in the largely summative-only, knowledge-only testing</a:t>
            </a:r>
          </a:p>
          <a:p>
            <a:pPr lvl="1"/>
            <a:endParaRPr lang="en-US" dirty="0"/>
          </a:p>
          <a:p>
            <a:pPr lvl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800" dirty="0" smtClean="0"/>
              <a:t>Participants </a:t>
            </a:r>
            <a:r>
              <a:rPr lang="en-CA" sz="2800" dirty="0"/>
              <a:t>will leave the workshop able </a:t>
            </a:r>
            <a:r>
              <a:rPr lang="en-CA" sz="2800" dirty="0" smtClean="0"/>
              <a:t>or better able to </a:t>
            </a:r>
            <a:r>
              <a:rPr lang="en-CA" sz="2800" dirty="0"/>
              <a:t>perform the following competencies:  </a:t>
            </a:r>
            <a:r>
              <a:rPr lang="en-CA" sz="2800" dirty="0" smtClean="0"/>
              <a:t/>
            </a:r>
            <a:br>
              <a:rPr lang="en-CA" sz="2800" dirty="0" smtClean="0"/>
            </a:br>
            <a:endParaRPr lang="en-CA" sz="2800" dirty="0"/>
          </a:p>
          <a:p>
            <a:pPr lvl="0"/>
            <a:r>
              <a:rPr lang="en-CA" sz="2800" dirty="0"/>
              <a:t>Think clearly and usefully about educational goals and problems within their environments in a common competence </a:t>
            </a:r>
            <a:r>
              <a:rPr lang="en-CA" sz="2800" dirty="0" smtClean="0"/>
              <a:t>framework</a:t>
            </a:r>
            <a:br>
              <a:rPr lang="en-CA" sz="2800" dirty="0" smtClean="0"/>
            </a:br>
            <a:endParaRPr lang="en-CA" sz="2800" dirty="0"/>
          </a:p>
          <a:p>
            <a:pPr lvl="0"/>
            <a:r>
              <a:rPr lang="en-CA" sz="2800" u="sng" dirty="0" smtClean="0"/>
              <a:t>Develop </a:t>
            </a:r>
            <a:r>
              <a:rPr lang="en-CA" sz="2800" u="sng" dirty="0"/>
              <a:t>concrete learning, teaching, and testing materials </a:t>
            </a:r>
            <a:r>
              <a:rPr lang="en-CA" sz="2800" u="sng" dirty="0" smtClean="0"/>
              <a:t>within a </a:t>
            </a:r>
            <a:r>
              <a:rPr lang="en-CA" sz="2800" u="sng" dirty="0"/>
              <a:t>competence </a:t>
            </a:r>
            <a:r>
              <a:rPr lang="en-CA" sz="2800" u="sng" dirty="0" smtClean="0"/>
              <a:t>framework</a:t>
            </a:r>
            <a:endParaRPr lang="en-CA" sz="28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Findings 5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Formative assessment is a vital part of a learner-centered, competence approach, </a:t>
            </a:r>
          </a:p>
          <a:p>
            <a:pPr lvl="1"/>
            <a:r>
              <a:rPr lang="en-US" dirty="0" smtClean="0"/>
              <a:t>Canada only gives 30-50% to the final summative assessment, ALL the rest is formative</a:t>
            </a:r>
          </a:p>
          <a:p>
            <a:pPr lvl="2"/>
            <a:r>
              <a:rPr lang="en-US" dirty="0" smtClean="0"/>
              <a:t>Kenya plans something similar, as seen on Day 1</a:t>
            </a:r>
            <a:endParaRPr lang="en-US" dirty="0"/>
          </a:p>
          <a:p>
            <a:endParaRPr lang="en-US" b="1" dirty="0" smtClean="0"/>
          </a:p>
          <a:p>
            <a:r>
              <a:rPr lang="en-US" dirty="0" smtClean="0"/>
              <a:t>But</a:t>
            </a:r>
            <a:r>
              <a:rPr lang="en-US" b="1" dirty="0" smtClean="0"/>
              <a:t> the problem: </a:t>
            </a:r>
            <a:r>
              <a:rPr lang="en-US" dirty="0" smtClean="0"/>
              <a:t>it is not clear </a:t>
            </a:r>
            <a:r>
              <a:rPr lang="en-US" b="1" dirty="0" smtClean="0"/>
              <a:t>teachers</a:t>
            </a:r>
            <a:r>
              <a:rPr lang="en-US" dirty="0" smtClean="0"/>
              <a:t> are able or willing to be impartial in their formative assessments</a:t>
            </a:r>
          </a:p>
          <a:p>
            <a:pPr lvl="1"/>
            <a:r>
              <a:rPr lang="en-US" dirty="0" smtClean="0"/>
              <a:t>Is this a teacher training issue?</a:t>
            </a:r>
          </a:p>
          <a:p>
            <a:pPr lvl="1"/>
            <a:r>
              <a:rPr lang="en-US" dirty="0" smtClean="0"/>
              <a:t>Is there a risk of corruption?</a:t>
            </a:r>
          </a:p>
          <a:p>
            <a:pPr lvl="1"/>
            <a:r>
              <a:rPr lang="en-US" dirty="0" smtClean="0"/>
              <a:t>Or is it a  “there are no strict criteria for marking” issue?</a:t>
            </a:r>
          </a:p>
          <a:p>
            <a:pPr lvl="1"/>
            <a:r>
              <a:rPr lang="en-US" dirty="0" smtClean="0"/>
              <a:t>Would double marking </a:t>
            </a:r>
            <a:r>
              <a:rPr lang="en-US" dirty="0"/>
              <a:t>+</a:t>
            </a:r>
            <a:r>
              <a:rPr lang="en-US" dirty="0" smtClean="0"/>
              <a:t> clear criteria do the job? </a:t>
            </a:r>
          </a:p>
          <a:p>
            <a:pPr lvl="1"/>
            <a:r>
              <a:rPr lang="en-US" dirty="0" smtClean="0"/>
              <a:t>Is a Quality Control Program the answer 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1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 6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00050" lvl="1" indent="0">
              <a:buNone/>
            </a:pPr>
            <a:r>
              <a:rPr lang="en-US" sz="3600" dirty="0"/>
              <a:t>Learners often fail tests because they cannot read the question correctly</a:t>
            </a:r>
          </a:p>
          <a:p>
            <a:pPr marL="400050" lvl="1" indent="0">
              <a:buNone/>
            </a:pPr>
            <a:r>
              <a:rPr lang="en-US" sz="3600" dirty="0"/>
              <a:t>	Is there any solution to this</a:t>
            </a:r>
            <a:r>
              <a:rPr lang="en-US" sz="3600" dirty="0" smtClean="0"/>
              <a:t>?</a:t>
            </a:r>
          </a:p>
          <a:p>
            <a:pPr marL="1714500" lvl="4" indent="0">
              <a:buNone/>
            </a:pPr>
            <a:r>
              <a:rPr lang="en-US" sz="2800" dirty="0" smtClean="0"/>
              <a:t>Math, </a:t>
            </a:r>
            <a:r>
              <a:rPr lang="en-US" sz="2800" dirty="0"/>
              <a:t>s</a:t>
            </a:r>
            <a:r>
              <a:rPr lang="en-US" sz="2800" dirty="0" smtClean="0"/>
              <a:t>cience, </a:t>
            </a:r>
            <a:r>
              <a:rPr lang="en-US" sz="2800" dirty="0" err="1" smtClean="0"/>
              <a:t>etc</a:t>
            </a:r>
            <a:endParaRPr lang="en-US" sz="2800" dirty="0"/>
          </a:p>
          <a:p>
            <a:pPr marL="400050" lvl="1" indent="0">
              <a:buNone/>
            </a:pPr>
            <a:endParaRPr lang="en-US" sz="3600" dirty="0"/>
          </a:p>
          <a:p>
            <a:pPr marL="400050" lvl="1" indent="0">
              <a:buNone/>
            </a:pPr>
            <a:r>
              <a:rPr lang="en-US" sz="3600" dirty="0"/>
              <a:t>Let’s look at a solution from Lextutor sometime</a:t>
            </a:r>
          </a:p>
          <a:p>
            <a:pPr marL="800100" lvl="2" indent="0">
              <a:buNone/>
            </a:pPr>
            <a:r>
              <a:rPr lang="en-US" sz="3200" dirty="0">
                <a:hlinkClick r:id="rId2"/>
              </a:rPr>
              <a:t>www.lextutor.ca/vp</a:t>
            </a:r>
            <a:r>
              <a:rPr lang="en-US" sz="3200" dirty="0" smtClean="0">
                <a:hlinkClick r:id="rId2"/>
              </a:rPr>
              <a:t>/</a:t>
            </a:r>
            <a:endParaRPr lang="en-US" sz="3200" dirty="0" smtClean="0"/>
          </a:p>
          <a:p>
            <a:pPr marL="800100" lvl="2" indent="0">
              <a:buNone/>
            </a:pPr>
            <a:endParaRPr lang="en-US" sz="3200" dirty="0" smtClean="0"/>
          </a:p>
          <a:p>
            <a:pPr marL="800100" lvl="2" indent="0">
              <a:buNone/>
            </a:pPr>
            <a:r>
              <a:rPr lang="en-US" sz="3200" dirty="0" smtClean="0"/>
              <a:t>Will be my contribution on presentations day</a:t>
            </a:r>
            <a:endParaRPr lang="en-US" sz="3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 what is the alternative?</a:t>
            </a:r>
            <a:endParaRPr lang="en-C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14475"/>
            <a:ext cx="8343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87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Competency-Based </a:t>
            </a:r>
            <a:r>
              <a:rPr lang="en-US" b="1" i="1" dirty="0" smtClean="0"/>
              <a:t>Assessment</a:t>
            </a:r>
            <a:r>
              <a:rPr lang="en-US" b="1" dirty="0" smtClean="0"/>
              <a:t> </a:t>
            </a:r>
            <a:r>
              <a:rPr lang="en-US" dirty="0" smtClean="0"/>
              <a:t>(2)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More focus on formative, less on summative</a:t>
            </a:r>
          </a:p>
          <a:p>
            <a:pPr lvl="1"/>
            <a:r>
              <a:rPr lang="en-US" dirty="0" smtClean="0"/>
              <a:t>This has to be </a:t>
            </a:r>
            <a:r>
              <a:rPr lang="en-US" u="sng" dirty="0" smtClean="0"/>
              <a:t>institutionalized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his has to be </a:t>
            </a:r>
            <a:r>
              <a:rPr lang="en-US" u="sng" dirty="0" smtClean="0"/>
              <a:t>standardized</a:t>
            </a:r>
            <a:r>
              <a:rPr lang="en-US" dirty="0" smtClean="0"/>
              <a:t> for subjects and levels</a:t>
            </a:r>
          </a:p>
          <a:p>
            <a:pPr lvl="1"/>
            <a:r>
              <a:rPr lang="en-US" dirty="0" smtClean="0"/>
              <a:t>This has to be </a:t>
            </a:r>
            <a:r>
              <a:rPr lang="en-US" u="sng" dirty="0" smtClean="0"/>
              <a:t>monitored</a:t>
            </a:r>
            <a:r>
              <a:rPr lang="en-US" dirty="0" smtClean="0"/>
              <a:t> for fairness</a:t>
            </a:r>
          </a:p>
          <a:p>
            <a:r>
              <a:rPr lang="en-US" dirty="0" smtClean="0"/>
              <a:t>A given percentage of the final grade to be derived from formative</a:t>
            </a:r>
          </a:p>
          <a:p>
            <a:r>
              <a:rPr lang="en-US" dirty="0" smtClean="0"/>
              <a:t>But teachers must be trained to use formative assessment to improve learning</a:t>
            </a:r>
          </a:p>
          <a:p>
            <a:pPr lvl="1"/>
            <a:r>
              <a:rPr lang="en-US" dirty="0" smtClean="0"/>
              <a:t>Modify interventions</a:t>
            </a:r>
          </a:p>
          <a:p>
            <a:pPr lvl="1"/>
            <a:r>
              <a:rPr lang="en-US" dirty="0" smtClean="0"/>
              <a:t>Determine where change of pedagogical strategy is required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425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sym typeface="Wingdings" panose="05000000000000000000" pitchFamily="2" charset="2"/>
              </a:rPr>
              <a:t> All this means a</a:t>
            </a:r>
            <a:r>
              <a:rPr lang="en-CA" dirty="0" smtClean="0"/>
              <a:t>n “environment” of changes,” not one change</a:t>
            </a:r>
            <a:endParaRPr lang="en-CA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643063"/>
            <a:ext cx="9296400" cy="440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02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Competency-Based </a:t>
            </a:r>
            <a:r>
              <a:rPr lang="en-US" b="1" i="1" dirty="0" smtClean="0"/>
              <a:t>Assessment</a:t>
            </a:r>
            <a:r>
              <a:rPr lang="en-US" b="1" dirty="0" smtClean="0"/>
              <a:t> </a:t>
            </a:r>
            <a:r>
              <a:rPr lang="en-US" dirty="0" smtClean="0"/>
              <a:t>(3)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each subject, we test a “continuum of competencies” (i.e. test the </a:t>
            </a:r>
            <a:r>
              <a:rPr lang="en-US" b="1" dirty="0" smtClean="0"/>
              <a:t>same competency </a:t>
            </a:r>
            <a:r>
              <a:rPr lang="en-US" dirty="0" smtClean="0"/>
              <a:t>at increasingly complex levels)</a:t>
            </a:r>
          </a:p>
          <a:p>
            <a:pPr lvl="1"/>
            <a:r>
              <a:rPr lang="en-US" dirty="0" smtClean="0"/>
              <a:t>… from basic through to tertiary or vocational</a:t>
            </a:r>
          </a:p>
          <a:p>
            <a:endParaRPr lang="en-US" dirty="0"/>
          </a:p>
          <a:p>
            <a:r>
              <a:rPr lang="en-US" dirty="0" smtClean="0"/>
              <a:t>Use both formative and summative assessment to drive a mastery-and-remediation approach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41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dirty="0" smtClean="0"/>
              <a:t>Formative: one promising idea is portfolio based assessment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0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137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" y="0"/>
            <a:ext cx="9435591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138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76200"/>
            <a:ext cx="7162800" cy="827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1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139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6225"/>
            <a:ext cx="7315200" cy="6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24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Participants will include </a:t>
            </a:r>
            <a:r>
              <a:rPr lang="en-CA" b="1" dirty="0" smtClean="0"/>
              <a:t>textbook publishers</a:t>
            </a:r>
            <a:r>
              <a:rPr lang="en-CA" dirty="0" smtClean="0"/>
              <a:t> in </a:t>
            </a:r>
            <a:r>
              <a:rPr lang="en-CA" dirty="0"/>
              <a:t>several content </a:t>
            </a:r>
            <a:r>
              <a:rPr lang="en-CA" dirty="0" smtClean="0"/>
              <a:t>domains</a:t>
            </a:r>
          </a:p>
          <a:p>
            <a:pPr lvl="1"/>
            <a:r>
              <a:rPr lang="en-US" dirty="0" smtClean="0"/>
              <a:t>Upon whom the success of this whole reform to some extent  depends</a:t>
            </a:r>
          </a:p>
          <a:p>
            <a:pPr lvl="2"/>
            <a:r>
              <a:rPr lang="en-US" dirty="0" smtClean="0"/>
              <a:t>Teachers teach what is in the textbook not what is in the syllabus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However we do it, if we want this…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140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26907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4267200"/>
            <a:ext cx="73224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dirty="0" smtClean="0"/>
              <a:t>… then we </a:t>
            </a:r>
            <a:r>
              <a:rPr lang="en-CA" sz="4000" b="1" u="sng" dirty="0" smtClean="0"/>
              <a:t>can not assess </a:t>
            </a:r>
            <a:br>
              <a:rPr lang="en-CA" sz="4000" b="1" u="sng" dirty="0" smtClean="0"/>
            </a:br>
            <a:r>
              <a:rPr lang="en-CA" sz="4000" b="1" u="sng" dirty="0" smtClean="0"/>
              <a:t>for the first </a:t>
            </a:r>
            <a:r>
              <a:rPr lang="en-CA" sz="4000" b="1" u="sng" dirty="0"/>
              <a:t>part only</a:t>
            </a:r>
            <a:r>
              <a:rPr lang="en-CA" sz="4000" dirty="0"/>
              <a:t> (</a:t>
            </a:r>
            <a:r>
              <a:rPr lang="en-CA" sz="4000" dirty="0" smtClean="0"/>
              <a:t>knowledge)</a:t>
            </a:r>
          </a:p>
          <a:p>
            <a:endParaRPr lang="en-US" sz="2000" dirty="0"/>
          </a:p>
          <a:p>
            <a:r>
              <a:rPr lang="en-US" sz="2000" dirty="0" smtClean="0"/>
              <a:t>Because testing will drive the curriculum whatever else KICD says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5909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0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Exercise</a:t>
            </a:r>
            <a:r>
              <a:rPr lang="en-GB" b="1" dirty="0"/>
              <a:t>: Re-write typical knowledge objectives as competences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5837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These are actual objectives from a recent version of Kenya’s curriculum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142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2636"/>
            <a:ext cx="8229600" cy="434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9" y="6093712"/>
            <a:ext cx="2976562" cy="6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38850"/>
            <a:ext cx="4343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2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143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381000"/>
            <a:ext cx="10978639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34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These are CBE-oriented objectives from Alberta Canada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main differences do you see?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6412468"/>
            <a:ext cx="734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https://education.alberta.ca/media/159597/program-of-studies-grade-6.pdf</a:t>
            </a:r>
          </a:p>
        </p:txBody>
      </p:sp>
    </p:spTree>
    <p:extLst>
      <p:ext uri="{BB962C8B-B14F-4D97-AF65-F5344CB8AC3E}">
        <p14:creationId xmlns:p14="http://schemas.microsoft.com/office/powerpoint/2010/main" val="54638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145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1601"/>
            <a:ext cx="8956885" cy="608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219200" y="9906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6000" y="14478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71600" y="16764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71600" y="19050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95400" y="22098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43000" y="28956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9200" y="31242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71600" y="36576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9200" y="38862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71600" y="41148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95400" y="48006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38400" y="48006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95400" y="50292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19200" y="53340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43000" y="55626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05200" y="1676400"/>
            <a:ext cx="457200" cy="0"/>
          </a:xfrm>
          <a:prstGeom prst="line">
            <a:avLst/>
          </a:prstGeom>
          <a:ln w="85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9200" y="57912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81200" y="5791200"/>
            <a:ext cx="457200" cy="0"/>
          </a:xfrm>
          <a:prstGeom prst="line">
            <a:avLst/>
          </a:prstGeom>
          <a:ln w="85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" y="60960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76800" y="6096000"/>
            <a:ext cx="4572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743200" y="2895600"/>
            <a:ext cx="457200" cy="0"/>
          </a:xfrm>
          <a:prstGeom prst="line">
            <a:avLst/>
          </a:prstGeom>
          <a:ln w="85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67200" y="3124200"/>
            <a:ext cx="457200" cy="0"/>
          </a:xfrm>
          <a:prstGeom prst="line">
            <a:avLst/>
          </a:prstGeom>
          <a:ln w="85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71800" y="3886200"/>
            <a:ext cx="457200" cy="0"/>
          </a:xfrm>
          <a:prstGeom prst="line">
            <a:avLst/>
          </a:prstGeom>
          <a:ln w="85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43400" y="5562600"/>
            <a:ext cx="457200" cy="0"/>
          </a:xfrm>
          <a:prstGeom prst="line">
            <a:avLst/>
          </a:prstGeom>
          <a:ln w="85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31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differences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broader variety of VERBS describing what students are meant to </a:t>
            </a:r>
            <a:r>
              <a:rPr lang="en-US" b="1" dirty="0" smtClean="0"/>
              <a:t>do</a:t>
            </a:r>
          </a:p>
          <a:p>
            <a:pPr lvl="1"/>
            <a:r>
              <a:rPr lang="en-US" b="1" dirty="0" smtClean="0"/>
              <a:t>And, these verbs are not all ‘cognitive’ verbs (explain, </a:t>
            </a:r>
            <a:r>
              <a:rPr lang="en-US" b="1" dirty="0" err="1" smtClean="0"/>
              <a:t>etc</a:t>
            </a:r>
            <a:r>
              <a:rPr lang="en-US" b="1" dirty="0" smtClean="0"/>
              <a:t>) but more often ‘do’ verbs (use…)</a:t>
            </a:r>
          </a:p>
          <a:p>
            <a:pPr lvl="1"/>
            <a:endParaRPr lang="en-US" b="1" dirty="0"/>
          </a:p>
          <a:p>
            <a:r>
              <a:rPr lang="en-US" b="1" dirty="0" smtClean="0"/>
              <a:t>Many of the objectives involve not only knowing something </a:t>
            </a:r>
            <a:r>
              <a:rPr lang="en-US" b="1" u="sng" dirty="0" smtClean="0"/>
              <a:t>but also using</a:t>
            </a:r>
            <a:r>
              <a:rPr lang="en-US" b="1" dirty="0" smtClean="0"/>
              <a:t> this knowledge</a:t>
            </a:r>
          </a:p>
          <a:p>
            <a:pPr lvl="1"/>
            <a:r>
              <a:rPr lang="en-US" b="1" dirty="0" smtClean="0"/>
              <a:t>“use geographic tools and software to prepare maps”</a:t>
            </a:r>
          </a:p>
          <a:p>
            <a:pPr lvl="1"/>
            <a:r>
              <a:rPr lang="en-US" b="1" dirty="0" smtClean="0"/>
              <a:t>“use primary sources to interpret historical events and issues”</a:t>
            </a:r>
          </a:p>
          <a:p>
            <a:pPr lvl="1"/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1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Task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With a partner </a:t>
            </a:r>
          </a:p>
          <a:p>
            <a:r>
              <a:rPr lang="en-US" dirty="0" smtClean="0"/>
              <a:t>Choose ONE of the Kenyan objectives and re-write it</a:t>
            </a:r>
          </a:p>
          <a:p>
            <a:pPr lvl="1"/>
            <a:r>
              <a:rPr lang="en-US" dirty="0" smtClean="0"/>
              <a:t>With a more active verb</a:t>
            </a:r>
          </a:p>
          <a:p>
            <a:pPr lvl="1"/>
            <a:r>
              <a:rPr lang="en-US" dirty="0" smtClean="0"/>
              <a:t>Stating a use for this knowledge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 will show the Kenyans PPT for you to choose and write down</a:t>
            </a:r>
          </a:p>
          <a:p>
            <a:pPr lvl="1"/>
            <a:r>
              <a:rPr lang="en-US" dirty="0" smtClean="0"/>
              <a:t>Then change to the Canadian PPT to use as a model</a:t>
            </a:r>
          </a:p>
          <a:p>
            <a:pPr lvl="5"/>
            <a:r>
              <a:rPr lang="en-US" dirty="0" smtClean="0"/>
              <a:t>NEXT WE ADD A SITUATION </a:t>
            </a:r>
            <a:r>
              <a:rPr lang="en-US" dirty="0" smtClean="0">
                <a:sym typeface="Wingdings" panose="05000000000000000000" pitchFamily="2" charset="2"/>
              </a:rPr>
              <a:t> YES</a:t>
            </a:r>
            <a:endParaRPr lang="en-US" dirty="0" smtClean="0"/>
          </a:p>
          <a:p>
            <a:pPr lvl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Drilling down into the competency concept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176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REVIEW: what do we know so far about CBE?</a:t>
            </a:r>
          </a:p>
          <a:p>
            <a:pPr marL="800100" lvl="2" indent="0">
              <a:buNone/>
            </a:pPr>
            <a:r>
              <a:rPr lang="en-US" sz="3200" dirty="0" smtClean="0"/>
              <a:t>(competency based education)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As we go around, everybody add something</a:t>
            </a:r>
          </a:p>
          <a:p>
            <a:pPr marL="400050" lvl="1" indent="0">
              <a:buNone/>
            </a:pPr>
            <a:endParaRPr lang="en-CA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Topics to be discussed at the end of this presentation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b="1" dirty="0" smtClean="0"/>
              <a:t>CBE and the CORE COMPETENCIES</a:t>
            </a:r>
          </a:p>
          <a:p>
            <a:endParaRPr lang="en-GB" dirty="0"/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 Groupings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We will ask you to participate in the following roles: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GB" dirty="0"/>
          </a:p>
          <a:p>
            <a:r>
              <a:rPr lang="en-GB" dirty="0" smtClean="0"/>
              <a:t>Individuals, </a:t>
            </a:r>
          </a:p>
          <a:p>
            <a:r>
              <a:rPr lang="en-GB" dirty="0" smtClean="0"/>
              <a:t>pairs, </a:t>
            </a:r>
          </a:p>
          <a:p>
            <a:r>
              <a:rPr lang="en-GB" dirty="0" smtClean="0"/>
              <a:t>double pairs, etc.</a:t>
            </a:r>
          </a:p>
          <a:p>
            <a:r>
              <a:rPr lang="en-GB" dirty="0" smtClean="0"/>
              <a:t>domain </a:t>
            </a:r>
            <a:r>
              <a:rPr lang="en-GB" dirty="0"/>
              <a:t>groups </a:t>
            </a:r>
            <a:endParaRPr lang="en-GB" dirty="0" smtClean="0"/>
          </a:p>
          <a:p>
            <a:pPr lvl="1"/>
            <a:r>
              <a:rPr lang="en-GB" dirty="0" smtClean="0"/>
              <a:t>(6 or 8, ideally, depending on numbers)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GB" dirty="0" smtClean="0"/>
              <a:t>Note: variety of groupings are key to the competence concept – as we see later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 2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8325"/>
            <a:ext cx="91821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8291" y="5562600"/>
            <a:ext cx="4051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Unpublished, IBE, 2016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40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09600"/>
            <a:ext cx="8839200" cy="636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"/>
            <a:ext cx="46196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62000" y="3048000"/>
            <a:ext cx="78486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8200" y="3276600"/>
            <a:ext cx="3429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91400" y="2743200"/>
            <a:ext cx="12954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3400" y="4419600"/>
            <a:ext cx="3429000" cy="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9600" y="5791200"/>
            <a:ext cx="3429000" cy="0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89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81000"/>
            <a:ext cx="824865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191000" y="6096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914400"/>
            <a:ext cx="24384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562600" y="838200"/>
            <a:ext cx="1752600" cy="457200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304800" y="228600"/>
            <a:ext cx="1066800" cy="457200"/>
          </a:xfrm>
          <a:prstGeom prst="ellipse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351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381125"/>
            <a:ext cx="83153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791200"/>
            <a:ext cx="7454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Let’s compare these with an alternate version of the “core </a:t>
            </a:r>
            <a:br>
              <a:rPr lang="en-US" sz="2400" i="1" dirty="0" smtClean="0"/>
            </a:br>
            <a:r>
              <a:rPr lang="en-US" sz="2400" i="1" dirty="0" smtClean="0"/>
              <a:t>competencies” in a Canadian context </a:t>
            </a:r>
            <a:r>
              <a:rPr lang="en-US" sz="2400" i="1" dirty="0" smtClean="0">
                <a:sym typeface="Wingdings" panose="05000000000000000000" pitchFamily="2" charset="2"/>
              </a:rPr>
              <a:t></a:t>
            </a:r>
            <a:endParaRPr lang="en-CA" sz="2400" i="1" dirty="0"/>
          </a:p>
        </p:txBody>
      </p:sp>
    </p:spTree>
    <p:extLst>
      <p:ext uri="{BB962C8B-B14F-4D97-AF65-F5344CB8AC3E}">
        <p14:creationId xmlns:p14="http://schemas.microsoft.com/office/powerpoint/2010/main" val="238178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the “core/transversal/cross-curricular” competencies are: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2133600"/>
            <a:ext cx="41691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1 Technology</a:t>
            </a:r>
          </a:p>
          <a:p>
            <a:r>
              <a:rPr lang="en-US" sz="3200" dirty="0" smtClean="0"/>
              <a:t>2 Communication</a:t>
            </a:r>
          </a:p>
          <a:p>
            <a:r>
              <a:rPr lang="en-US" sz="3200" dirty="0" smtClean="0"/>
              <a:t>3 Analysis and synthesis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973928" y="2286000"/>
            <a:ext cx="3882601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r>
              <a:rPr lang="en-US" sz="3200" dirty="0" smtClean="0"/>
              <a:t>4 Creative Thinking</a:t>
            </a:r>
          </a:p>
          <a:p>
            <a:r>
              <a:rPr lang="en-US" sz="3200" dirty="0" smtClean="0"/>
              <a:t>5 Problem solving</a:t>
            </a:r>
          </a:p>
          <a:p>
            <a:r>
              <a:rPr lang="en-US" sz="3200" dirty="0" smtClean="0"/>
              <a:t>6 Working with others</a:t>
            </a:r>
          </a:p>
          <a:p>
            <a:r>
              <a:rPr lang="en-US" sz="3200" dirty="0" smtClean="0"/>
              <a:t>+7 Learning to learn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4115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Alberta (Canada) version of this has 8</a:t>
            </a:r>
            <a:endParaRPr lang="en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52"/>
          <a:stretch/>
        </p:blipFill>
        <p:spPr bwMode="auto">
          <a:xfrm>
            <a:off x="0" y="1447800"/>
            <a:ext cx="390797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769178" y="1371600"/>
            <a:ext cx="575582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4724400"/>
            <a:ext cx="31661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KENYA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 Technology</a:t>
            </a:r>
          </a:p>
          <a:p>
            <a:r>
              <a:rPr lang="en-US" sz="2400" dirty="0" smtClean="0"/>
              <a:t>2 Communication</a:t>
            </a:r>
          </a:p>
          <a:p>
            <a:r>
              <a:rPr lang="en-US" sz="2400" dirty="0" smtClean="0"/>
              <a:t>3 Analysis and synthesis</a:t>
            </a:r>
            <a:endParaRPr lang="en-C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288128" y="4743271"/>
            <a:ext cx="29508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4 Creative Thinking</a:t>
            </a:r>
          </a:p>
          <a:p>
            <a:r>
              <a:rPr lang="en-US" sz="2400" dirty="0" smtClean="0"/>
              <a:t>5 Problem solving</a:t>
            </a:r>
          </a:p>
          <a:p>
            <a:r>
              <a:rPr lang="en-US" sz="2400" dirty="0" smtClean="0"/>
              <a:t>6 Working with others</a:t>
            </a:r>
          </a:p>
          <a:p>
            <a:r>
              <a:rPr lang="en-US" sz="2400" dirty="0" smtClean="0"/>
              <a:t>7 Learning to learn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13160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156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94285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6019800"/>
            <a:ext cx="5980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From KICD, Draft Curriculum Final, 2016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8439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Then, in addition to these, subjects have their own core competencies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E.g. Alberta’s kindergarten math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2133600"/>
            <a:ext cx="6067425" cy="47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5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8915400" cy="695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1" b="84841"/>
          <a:stretch/>
        </p:blipFill>
        <p:spPr bwMode="auto">
          <a:xfrm>
            <a:off x="990600" y="228600"/>
            <a:ext cx="810805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4" r="60401" b="45950"/>
          <a:stretch/>
        </p:blipFill>
        <p:spPr bwMode="auto">
          <a:xfrm>
            <a:off x="-152400" y="2438400"/>
            <a:ext cx="864870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1" t="44468" r="3301" b="46930"/>
          <a:stretch/>
        </p:blipFill>
        <p:spPr bwMode="auto">
          <a:xfrm>
            <a:off x="-118775" y="4343400"/>
            <a:ext cx="9186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800" i="1" dirty="0"/>
              <a:t>What is a competence </a:t>
            </a:r>
            <a:r>
              <a:rPr lang="en-GB" sz="4800" i="1" dirty="0" smtClean="0"/>
              <a:t>approach?</a:t>
            </a:r>
          </a:p>
          <a:p>
            <a:endParaRPr lang="en-GB" i="1" dirty="0"/>
          </a:p>
          <a:p>
            <a:pPr marL="457200" lvl="1" indent="0">
              <a:buNone/>
            </a:pPr>
            <a:r>
              <a:rPr lang="en-GB" i="1" dirty="0" smtClean="0"/>
              <a:t/>
            </a:r>
            <a:br>
              <a:rPr lang="en-GB" i="1" dirty="0" smtClean="0"/>
            </a:br>
            <a:r>
              <a:rPr lang="en-GB" sz="3200" i="1" dirty="0" smtClean="0"/>
              <a:t>Why </a:t>
            </a:r>
            <a:r>
              <a:rPr lang="en-GB" sz="3200" i="1" dirty="0"/>
              <a:t>do we need it? </a:t>
            </a:r>
            <a:endParaRPr lang="en-GB" sz="3200" i="1" dirty="0" smtClean="0"/>
          </a:p>
          <a:p>
            <a:pPr marL="457200" lvl="1" indent="0">
              <a:buNone/>
            </a:pPr>
            <a:r>
              <a:rPr lang="en-GB" sz="3200" i="1" dirty="0" smtClean="0"/>
              <a:t>Who benefits?</a:t>
            </a:r>
            <a:br>
              <a:rPr lang="en-GB" sz="3200" i="1" dirty="0" smtClean="0"/>
            </a:br>
            <a:r>
              <a:rPr lang="en-GB" sz="3200" i="1" dirty="0" smtClean="0"/>
              <a:t>Competence Approach as </a:t>
            </a:r>
            <a:r>
              <a:rPr lang="en-GB" sz="3200" i="1" dirty="0"/>
              <a:t>opposed to…?</a:t>
            </a:r>
            <a:endParaRPr lang="en-CA" sz="3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5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2556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381000"/>
            <a:ext cx="1963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 each one </a:t>
            </a:r>
            <a:br>
              <a:rPr lang="en-US" sz="2400" dirty="0"/>
            </a:br>
            <a:r>
              <a:rPr lang="en-US" sz="2400" dirty="0" smtClean="0"/>
              <a:t>defined 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7674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00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Also </a:t>
            </a:r>
            <a:br>
              <a:rPr lang="en-US" sz="3200" dirty="0" smtClean="0"/>
            </a:br>
            <a:r>
              <a:rPr lang="en-US" sz="3200" dirty="0" smtClean="0"/>
              <a:t>elaborated at </a:t>
            </a:r>
            <a:br>
              <a:rPr lang="en-US" sz="3200" dirty="0" smtClean="0"/>
            </a:br>
            <a:r>
              <a:rPr lang="en-US" sz="3200" dirty="0" smtClean="0"/>
              <a:t>length, </a:t>
            </a:r>
            <a:br>
              <a:rPr lang="en-US" sz="3200" dirty="0" smtClean="0"/>
            </a:br>
            <a:r>
              <a:rPr lang="en-US" sz="3200" dirty="0" smtClean="0"/>
              <a:t>e.g. problem </a:t>
            </a:r>
            <a:br>
              <a:rPr lang="en-US" sz="3200" dirty="0" smtClean="0"/>
            </a:br>
            <a:r>
              <a:rPr lang="en-US" sz="3200" dirty="0" smtClean="0"/>
              <a:t>solving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… and compared</a:t>
            </a:r>
            <a:br>
              <a:rPr lang="en-US" sz="3200" dirty="0" smtClean="0"/>
            </a:br>
            <a:r>
              <a:rPr lang="en-US" sz="3200" dirty="0" smtClean="0"/>
              <a:t>to what it is NOT</a:t>
            </a:r>
            <a:endParaRPr lang="en-CA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486400" cy="844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257800"/>
            <a:ext cx="199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POS k-9 math</a:t>
            </a:r>
            <a:br>
              <a:rPr lang="en-US" dirty="0" smtClean="0"/>
            </a:b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962400" y="37338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191000" y="42672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7200" y="48768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43400" y="54102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1000" y="39624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3400" y="45720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5800" y="51816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55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Same competencies recur over the levels in increasingly complex forms</a:t>
            </a:r>
            <a:endParaRPr lang="en-C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524000"/>
            <a:ext cx="6505575" cy="50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752600" y="6553200"/>
            <a:ext cx="533400" cy="0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3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Same competencies recur over the levels in increasingly complex forms</a:t>
            </a:r>
            <a:endParaRPr lang="en-CA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752600" y="4724400"/>
            <a:ext cx="533400" cy="0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9014604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219200" y="4572000"/>
            <a:ext cx="533400" cy="0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95600" y="5105400"/>
            <a:ext cx="533400" cy="0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05400" y="6019800"/>
            <a:ext cx="533400" cy="0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39000" y="6629400"/>
            <a:ext cx="533400" cy="0"/>
          </a:xfrm>
          <a:prstGeom prst="line">
            <a:avLst/>
          </a:prstGeom>
          <a:ln w="139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1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other words…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competencies allow us to organize education in a </a:t>
            </a:r>
            <a:r>
              <a:rPr lang="en-US" b="1" dirty="0" smtClean="0"/>
              <a:t>tightly organized spiraling hierarchy</a:t>
            </a:r>
          </a:p>
          <a:p>
            <a:pPr lvl="1"/>
            <a:r>
              <a:rPr lang="en-US" dirty="0" smtClean="0"/>
              <a:t>Where the same content is repeatedly revisited at an ever more complex level</a:t>
            </a:r>
          </a:p>
          <a:p>
            <a:pPr lvl="1"/>
            <a:endParaRPr lang="en-US" b="1" dirty="0"/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SKIP TO P. 51 for the re-writing objectives as competencies exercise</a:t>
            </a:r>
          </a:p>
          <a:p>
            <a:pPr lvl="2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17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is the end point in a long process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step is to write OBJECTIVES that force the test writer to include more than simply knowledge</a:t>
            </a:r>
          </a:p>
          <a:p>
            <a:endParaRPr lang="en-US" dirty="0"/>
          </a:p>
          <a:p>
            <a:r>
              <a:rPr lang="en-US" dirty="0" smtClean="0"/>
              <a:t>This is the exercise that got postponed from yesterday</a:t>
            </a:r>
          </a:p>
          <a:p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Send me your textbook lesson (PDF or Mobile-Phone image, max three page) before you leave, if possible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Or before tomorrow morning, </a:t>
            </a:r>
            <a:r>
              <a:rPr lang="en-US" dirty="0" smtClean="0"/>
              <a:t>latest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800" b="1" dirty="0"/>
              <a:t>c</a:t>
            </a:r>
            <a:r>
              <a:rPr lang="en-US" sz="4800" b="1" dirty="0" smtClean="0"/>
              <a:t>obb.tom@sympatico.ca</a:t>
            </a:r>
            <a:endParaRPr lang="en-US" sz="4800" b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16h30 – 17h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 smtClean="0"/>
              <a:t>Tea/coffee break</a:t>
            </a:r>
            <a:br>
              <a:rPr lang="en-US" sz="44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End of Day 1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</a:t>
            </a:r>
            <a:r>
              <a:rPr lang="en-US" smtClean="0"/>
              <a:t>KICD website glossary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4953000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Competence</a:t>
            </a:r>
          </a:p>
          <a:p>
            <a:pPr marL="0" indent="0">
              <a:buNone/>
            </a:pPr>
            <a:r>
              <a:rPr lang="en-CA" sz="2400" dirty="0" smtClean="0"/>
              <a:t>“Within </a:t>
            </a:r>
            <a:r>
              <a:rPr lang="en-CA" sz="2400" dirty="0"/>
              <a:t>the European Union area a competence </a:t>
            </a:r>
            <a:r>
              <a:rPr lang="en-CA" sz="2400" dirty="0" smtClean="0"/>
              <a:t>is defined </a:t>
            </a:r>
            <a:r>
              <a:rPr lang="en-CA" sz="2400" dirty="0"/>
              <a:t>as a combination of knowledge, skills </a:t>
            </a:r>
            <a:r>
              <a:rPr lang="en-CA" sz="2400" dirty="0" smtClean="0"/>
              <a:t>and attitudes </a:t>
            </a:r>
            <a:r>
              <a:rPr lang="en-CA" sz="2400" dirty="0"/>
              <a:t>appropriate to the context. </a:t>
            </a:r>
            <a:r>
              <a:rPr lang="en-CA" sz="2400" dirty="0" smtClean="0"/>
              <a:t>Competence indicates </a:t>
            </a:r>
            <a:r>
              <a:rPr lang="en-CA" sz="2400" dirty="0"/>
              <a:t>the ability to apply learning </a:t>
            </a:r>
            <a:r>
              <a:rPr lang="en-CA" sz="2400" dirty="0" smtClean="0"/>
              <a:t>outcomes adequately </a:t>
            </a:r>
            <a:r>
              <a:rPr lang="en-CA" sz="2400" dirty="0"/>
              <a:t>in a defined context (education, work</a:t>
            </a:r>
            <a:r>
              <a:rPr lang="en-CA" sz="2400" dirty="0" smtClean="0"/>
              <a:t>, personal </a:t>
            </a:r>
            <a:r>
              <a:rPr lang="en-CA" sz="2400" dirty="0"/>
              <a:t>or professional development). Competence </a:t>
            </a:r>
            <a:r>
              <a:rPr lang="en-CA" sz="2400" dirty="0" smtClean="0"/>
              <a:t>is not </a:t>
            </a:r>
            <a:r>
              <a:rPr lang="en-CA" sz="2400" dirty="0"/>
              <a:t>limited to cognitive elements (involving the use </a:t>
            </a:r>
            <a:r>
              <a:rPr lang="en-CA" sz="2400" dirty="0" smtClean="0"/>
              <a:t>of theory</a:t>
            </a:r>
            <a:r>
              <a:rPr lang="en-CA" sz="2400" dirty="0"/>
              <a:t>, concepts or tacit knowledge); it </a:t>
            </a:r>
            <a:r>
              <a:rPr lang="en-CA" sz="2400" dirty="0" smtClean="0"/>
              <a:t>also encompasses </a:t>
            </a:r>
            <a:r>
              <a:rPr lang="en-CA" sz="2400" dirty="0"/>
              <a:t>functional aspects (involving </a:t>
            </a:r>
            <a:r>
              <a:rPr lang="en-CA" sz="2400" dirty="0" smtClean="0"/>
              <a:t>technical </a:t>
            </a:r>
            <a:r>
              <a:rPr lang="en-CA" sz="2400" dirty="0"/>
              <a:t>skills) as well as interpersonal attributes (e.g. social </a:t>
            </a:r>
            <a:r>
              <a:rPr lang="en-CA" sz="2400" dirty="0" smtClean="0"/>
              <a:t>or organizational </a:t>
            </a:r>
            <a:r>
              <a:rPr lang="en-CA" sz="2400" dirty="0"/>
              <a:t>skills) and ethical values</a:t>
            </a:r>
            <a:r>
              <a:rPr lang="en-CA" sz="2400" dirty="0" smtClean="0"/>
              <a:t>.”</a:t>
            </a:r>
            <a:endParaRPr lang="en-CA" sz="2400" dirty="0"/>
          </a:p>
          <a:p>
            <a:pPr marL="0" indent="0">
              <a:buNone/>
            </a:pPr>
            <a:endParaRPr lang="en-CA" sz="2400" dirty="0" smtClean="0"/>
          </a:p>
          <a:p>
            <a:pPr marL="0" indent="0">
              <a:buNone/>
            </a:pPr>
            <a:r>
              <a:rPr lang="en-CA" sz="2400" dirty="0" smtClean="0"/>
              <a:t>“Competences </a:t>
            </a:r>
            <a:r>
              <a:rPr lang="en-CA" sz="2400" dirty="0"/>
              <a:t>can be </a:t>
            </a:r>
            <a:r>
              <a:rPr lang="en-CA" sz="2400" dirty="0" smtClean="0"/>
              <a:t>domain-specific … </a:t>
            </a:r>
            <a:r>
              <a:rPr lang="en-CA" sz="2400" dirty="0"/>
              <a:t>or </a:t>
            </a:r>
            <a:r>
              <a:rPr lang="en-CA" sz="2400" dirty="0" smtClean="0"/>
              <a:t>general/transversal [cross-curricular] because they </a:t>
            </a:r>
            <a:r>
              <a:rPr lang="en-CA" sz="2400" dirty="0"/>
              <a:t>have relevance to all domains/subjects</a:t>
            </a:r>
            <a:r>
              <a:rPr lang="en-CA" sz="2400" dirty="0" smtClean="0"/>
              <a:t>.”</a:t>
            </a:r>
            <a:endParaRPr lang="en-C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</a:t>
            </a:r>
            <a:r>
              <a:rPr lang="en-US" smtClean="0"/>
              <a:t>KICD website glossary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4953000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Competence</a:t>
            </a:r>
          </a:p>
          <a:p>
            <a:pPr marL="0" indent="0">
              <a:buNone/>
            </a:pPr>
            <a:r>
              <a:rPr lang="en-CA" sz="2400" dirty="0" smtClean="0"/>
              <a:t>“Within </a:t>
            </a:r>
            <a:r>
              <a:rPr lang="en-CA" sz="2400" dirty="0"/>
              <a:t>the European Union area </a:t>
            </a:r>
            <a:r>
              <a:rPr lang="en-CA" sz="2800" b="1" dirty="0"/>
              <a:t>a competence </a:t>
            </a:r>
            <a:r>
              <a:rPr lang="en-CA" sz="2800" b="1" dirty="0" smtClean="0"/>
              <a:t>is defined </a:t>
            </a:r>
            <a:r>
              <a:rPr lang="en-CA" sz="2800" b="1" dirty="0"/>
              <a:t>as a combination of knowledge, skills </a:t>
            </a:r>
            <a:r>
              <a:rPr lang="en-CA" sz="2800" b="1" dirty="0" smtClean="0"/>
              <a:t>and attitudes</a:t>
            </a:r>
            <a:r>
              <a:rPr lang="en-CA" sz="2400" dirty="0" smtClean="0"/>
              <a:t> </a:t>
            </a:r>
            <a:r>
              <a:rPr lang="en-CA" sz="2400" dirty="0"/>
              <a:t>appropriate to the context. </a:t>
            </a:r>
            <a:endParaRPr lang="en-CA" sz="2400" dirty="0" smtClean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 smtClean="0"/>
              <a:t>Competence indicates </a:t>
            </a:r>
            <a:r>
              <a:rPr lang="en-CA" sz="2400" dirty="0"/>
              <a:t>the </a:t>
            </a:r>
            <a:r>
              <a:rPr lang="en-CA" sz="2800" b="1" dirty="0"/>
              <a:t>ability to apply learning </a:t>
            </a:r>
            <a:r>
              <a:rPr lang="en-CA" sz="2800" b="1" dirty="0" smtClean="0"/>
              <a:t>outcomes adequately </a:t>
            </a:r>
            <a:r>
              <a:rPr lang="en-CA" sz="2800" b="1" dirty="0"/>
              <a:t>in a defined context</a:t>
            </a:r>
            <a:r>
              <a:rPr lang="en-CA" sz="2400" dirty="0"/>
              <a:t> (education, work</a:t>
            </a:r>
            <a:r>
              <a:rPr lang="en-CA" sz="2400" dirty="0" smtClean="0"/>
              <a:t>, personal </a:t>
            </a:r>
            <a:r>
              <a:rPr lang="en-CA" sz="2400" dirty="0"/>
              <a:t>or professional development). </a:t>
            </a:r>
            <a:endParaRPr lang="en-CA" sz="2400" dirty="0" smtClean="0"/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 smtClean="0"/>
              <a:t>Competence is </a:t>
            </a:r>
            <a:r>
              <a:rPr lang="en-CA" sz="2800" b="1" dirty="0" smtClean="0"/>
              <a:t>not limited to cognitive elements </a:t>
            </a:r>
            <a:r>
              <a:rPr lang="en-CA" sz="2400" dirty="0" smtClean="0"/>
              <a:t>(involving </a:t>
            </a:r>
            <a:r>
              <a:rPr lang="en-CA" sz="2400" dirty="0"/>
              <a:t>the use </a:t>
            </a:r>
            <a:r>
              <a:rPr lang="en-CA" sz="2400" dirty="0" smtClean="0"/>
              <a:t>of theory</a:t>
            </a:r>
            <a:r>
              <a:rPr lang="en-CA" sz="2400" dirty="0"/>
              <a:t>, concepts or tacit knowledge); it </a:t>
            </a:r>
            <a:r>
              <a:rPr lang="en-CA" sz="2400" dirty="0" smtClean="0"/>
              <a:t>also encompasses </a:t>
            </a:r>
            <a:r>
              <a:rPr lang="en-CA" sz="2400" dirty="0"/>
              <a:t>functional aspects (involving </a:t>
            </a:r>
            <a:r>
              <a:rPr lang="en-CA" sz="2400" dirty="0" smtClean="0"/>
              <a:t>technical </a:t>
            </a:r>
            <a:r>
              <a:rPr lang="en-CA" sz="2400" dirty="0"/>
              <a:t>skills) as well as </a:t>
            </a:r>
            <a:r>
              <a:rPr lang="en-CA" sz="2400" dirty="0" smtClean="0"/>
              <a:t>interpersonal </a:t>
            </a:r>
            <a:r>
              <a:rPr lang="en-CA" sz="2400" dirty="0"/>
              <a:t>(e.g. </a:t>
            </a:r>
            <a:r>
              <a:rPr lang="en-CA" sz="2400" dirty="0" smtClean="0"/>
              <a:t>social, ethical, organizational </a:t>
            </a:r>
            <a:r>
              <a:rPr lang="en-CA" sz="2400" dirty="0"/>
              <a:t>skills</a:t>
            </a:r>
            <a:r>
              <a:rPr lang="en-CA" sz="2400" dirty="0" smtClean="0"/>
              <a:t>)</a:t>
            </a:r>
            <a:endParaRPr lang="en-C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From the KICD website glossary 2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b="1" u="sng" dirty="0" smtClean="0"/>
              <a:t>Competency-based curriculum </a:t>
            </a:r>
            <a:br>
              <a:rPr lang="en-CA" b="1" u="sng" dirty="0" smtClean="0"/>
            </a:br>
            <a:r>
              <a:rPr lang="en-CA" b="1" u="sng" dirty="0" smtClean="0"/>
              <a:t/>
            </a:r>
            <a:br>
              <a:rPr lang="en-CA" b="1" u="sng" dirty="0" smtClean="0"/>
            </a:br>
            <a:r>
              <a:rPr lang="en-CA" dirty="0" smtClean="0"/>
              <a:t>A </a:t>
            </a:r>
            <a:r>
              <a:rPr lang="en-CA" dirty="0"/>
              <a:t>curriculum that emphasizes what the learners are</a:t>
            </a:r>
          </a:p>
          <a:p>
            <a:pPr marL="0" indent="0">
              <a:buNone/>
            </a:pPr>
            <a:r>
              <a:rPr lang="en-CA" dirty="0"/>
              <a:t>expected to do rather than mainly focusing on what</a:t>
            </a:r>
          </a:p>
          <a:p>
            <a:pPr marL="0" indent="0">
              <a:buNone/>
            </a:pPr>
            <a:r>
              <a:rPr lang="en-CA" dirty="0"/>
              <a:t>they are expected to learn about. In principle such a</a:t>
            </a:r>
          </a:p>
          <a:p>
            <a:pPr marL="0" indent="0">
              <a:buNone/>
            </a:pPr>
            <a:r>
              <a:rPr lang="en-CA" dirty="0"/>
              <a:t>curriculum is learner-centred and adaptive to the</a:t>
            </a:r>
          </a:p>
          <a:p>
            <a:pPr marL="0" indent="0">
              <a:buNone/>
            </a:pPr>
            <a:r>
              <a:rPr lang="en-CA" dirty="0"/>
              <a:t>changing needs of students, teachers and society. It</a:t>
            </a:r>
          </a:p>
          <a:p>
            <a:pPr marL="0" indent="0">
              <a:buNone/>
            </a:pPr>
            <a:r>
              <a:rPr lang="en-CA" dirty="0"/>
              <a:t>implies that learning activities and environments are</a:t>
            </a:r>
          </a:p>
          <a:p>
            <a:pPr marL="0" indent="0">
              <a:buNone/>
            </a:pPr>
            <a:r>
              <a:rPr lang="en-CA" dirty="0"/>
              <a:t>chosen so that learners can acquire and apply the</a:t>
            </a:r>
          </a:p>
          <a:p>
            <a:pPr marL="0" indent="0">
              <a:buNone/>
            </a:pPr>
            <a:r>
              <a:rPr lang="en-CA" dirty="0"/>
              <a:t>knowledge, skills and attitudes to situations they</a:t>
            </a:r>
          </a:p>
          <a:p>
            <a:pPr marL="0" indent="0">
              <a:buNone/>
            </a:pPr>
            <a:r>
              <a:rPr lang="en-CA" dirty="0"/>
              <a:t>encounter in everyday </a:t>
            </a:r>
            <a:r>
              <a:rPr lang="en-CA" dirty="0" smtClean="0"/>
              <a:t>life </a:t>
            </a:r>
            <a:r>
              <a:rPr lang="en-CA" sz="1900" dirty="0" smtClean="0"/>
              <a:t>(repeat with highlights coming…)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60638"/>
            <a:ext cx="8686800" cy="1401762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FOLLOW ON MOBILE</a:t>
            </a:r>
            <a:br>
              <a:rPr lang="en-US" sz="4900" b="1" dirty="0" smtClean="0"/>
            </a:br>
            <a:r>
              <a:rPr lang="en-US" sz="4900" b="1" dirty="0" smtClean="0"/>
              <a:t>OR </a:t>
            </a:r>
            <a:br>
              <a:rPr lang="en-US" sz="4900" b="1" dirty="0" smtClean="0"/>
            </a:br>
            <a:r>
              <a:rPr lang="en-US" sz="4900" b="1" dirty="0" smtClean="0"/>
              <a:t>REVIEW THIS PPT AT</a:t>
            </a:r>
            <a:br>
              <a:rPr lang="en-US" sz="4900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0070C0"/>
                </a:solidFill>
                <a:hlinkClick r:id="rId2"/>
              </a:rPr>
              <a:t>http://lextutor.ca/kenya2/day_3.1.pptx</a:t>
            </a:r>
            <a:endParaRPr lang="en-CA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From the KICD website glossary 2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b="1" u="sng" dirty="0" smtClean="0"/>
              <a:t>Competency-based curriculum </a:t>
            </a:r>
            <a:br>
              <a:rPr lang="en-CA" b="1" u="sng" dirty="0" smtClean="0"/>
            </a:br>
            <a:r>
              <a:rPr lang="en-CA" b="1" u="sng" dirty="0" smtClean="0"/>
              <a:t/>
            </a:r>
            <a:br>
              <a:rPr lang="en-CA" b="1" u="sng" dirty="0" smtClean="0"/>
            </a:br>
            <a:r>
              <a:rPr lang="en-CA" dirty="0" smtClean="0"/>
              <a:t>A </a:t>
            </a:r>
            <a:r>
              <a:rPr lang="en-CA" dirty="0"/>
              <a:t>curriculum that emphasizes what the learners are</a:t>
            </a:r>
            <a:endParaRPr lang="en-CA" sz="3800" b="1" dirty="0"/>
          </a:p>
          <a:p>
            <a:pPr marL="0" indent="0">
              <a:buNone/>
            </a:pPr>
            <a:r>
              <a:rPr lang="en-CA" sz="3800" b="1" dirty="0"/>
              <a:t>expected to </a:t>
            </a:r>
            <a:r>
              <a:rPr lang="en-CA" sz="4100" b="1" u="sng" dirty="0"/>
              <a:t>do</a:t>
            </a:r>
            <a:r>
              <a:rPr lang="en-CA" dirty="0"/>
              <a:t> rather than mainly focusing on what</a:t>
            </a:r>
          </a:p>
          <a:p>
            <a:pPr marL="0" indent="0">
              <a:buNone/>
            </a:pPr>
            <a:r>
              <a:rPr lang="en-CA" dirty="0"/>
              <a:t>they are expected to learn about. </a:t>
            </a:r>
            <a:r>
              <a:rPr lang="en-CA" dirty="0" smtClean="0"/>
              <a:t>In </a:t>
            </a:r>
            <a:r>
              <a:rPr lang="en-CA" dirty="0"/>
              <a:t>principle such a</a:t>
            </a:r>
          </a:p>
          <a:p>
            <a:pPr marL="0" indent="0">
              <a:buNone/>
            </a:pPr>
            <a:r>
              <a:rPr lang="en-CA" dirty="0"/>
              <a:t>curriculum is </a:t>
            </a:r>
            <a:r>
              <a:rPr lang="en-CA" sz="3800" b="1" dirty="0"/>
              <a:t>learner-centred</a:t>
            </a:r>
            <a:r>
              <a:rPr lang="en-CA" dirty="0"/>
              <a:t> and </a:t>
            </a:r>
            <a:r>
              <a:rPr lang="en-CA" sz="3100" dirty="0"/>
              <a:t>adaptive to the</a:t>
            </a:r>
          </a:p>
          <a:p>
            <a:pPr marL="0" indent="0">
              <a:buNone/>
            </a:pPr>
            <a:r>
              <a:rPr lang="en-CA" sz="3100" dirty="0"/>
              <a:t>changing needs</a:t>
            </a:r>
            <a:r>
              <a:rPr lang="en-CA" dirty="0"/>
              <a:t> of students, teachers and society. It</a:t>
            </a:r>
          </a:p>
          <a:p>
            <a:pPr marL="0" indent="0">
              <a:buNone/>
            </a:pPr>
            <a:r>
              <a:rPr lang="en-CA" dirty="0"/>
              <a:t>implies that learning activities and environments are</a:t>
            </a:r>
          </a:p>
          <a:p>
            <a:pPr marL="0" indent="0">
              <a:buNone/>
            </a:pPr>
            <a:r>
              <a:rPr lang="en-CA" dirty="0"/>
              <a:t>chosen so that </a:t>
            </a:r>
            <a:r>
              <a:rPr lang="en-CA" sz="4100" b="1" dirty="0"/>
              <a:t>learners can acquire and apply</a:t>
            </a:r>
            <a:r>
              <a:rPr lang="en-CA" dirty="0"/>
              <a:t> the</a:t>
            </a:r>
          </a:p>
          <a:p>
            <a:pPr marL="0" indent="0">
              <a:buNone/>
            </a:pPr>
            <a:r>
              <a:rPr lang="en-CA" b="1" dirty="0"/>
              <a:t>knowledge, skills and attitudes to situations</a:t>
            </a:r>
            <a:r>
              <a:rPr lang="en-CA" dirty="0"/>
              <a:t> they</a:t>
            </a:r>
          </a:p>
          <a:p>
            <a:pPr marL="0" indent="0">
              <a:buNone/>
            </a:pPr>
            <a:r>
              <a:rPr lang="en-CA" dirty="0"/>
              <a:t>encounter in everyday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23828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6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 is not obvious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Clearer if we focus on what CBE is </a:t>
            </a:r>
            <a:r>
              <a:rPr lang="en-US" b="1" i="1" dirty="0" smtClean="0"/>
              <a:t>not</a:t>
            </a:r>
            <a:endParaRPr lang="en-CA" b="1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K</a:t>
            </a:r>
            <a:r>
              <a:rPr lang="en-US" dirty="0" smtClean="0"/>
              <a:t>nowledge based</a:t>
            </a:r>
          </a:p>
          <a:p>
            <a:pPr lvl="1"/>
            <a:r>
              <a:rPr lang="en-US" dirty="0" smtClean="0"/>
              <a:t>Memory based</a:t>
            </a:r>
          </a:p>
          <a:p>
            <a:r>
              <a:rPr lang="en-US" dirty="0" smtClean="0"/>
              <a:t>Teacher centered</a:t>
            </a:r>
          </a:p>
          <a:p>
            <a:r>
              <a:rPr lang="en-US" dirty="0" smtClean="0"/>
              <a:t>Top down</a:t>
            </a:r>
          </a:p>
          <a:p>
            <a:r>
              <a:rPr lang="en-US" dirty="0"/>
              <a:t>T</a:t>
            </a:r>
            <a:r>
              <a:rPr lang="en-US" dirty="0" smtClean="0"/>
              <a:t>o create civil servants</a:t>
            </a:r>
          </a:p>
          <a:p>
            <a:r>
              <a:rPr lang="en-US" dirty="0" smtClean="0"/>
              <a:t>With goal of creating a small number of winners</a:t>
            </a:r>
          </a:p>
          <a:p>
            <a:r>
              <a:rPr lang="en-US" dirty="0" smtClean="0"/>
              <a:t>Which ends in one long, pass-fail examination at the end</a:t>
            </a:r>
          </a:p>
          <a:p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CA’s (potential) advantages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 err="1" smtClean="0"/>
              <a:t>Ss</a:t>
            </a:r>
            <a:r>
              <a:rPr lang="en-US" dirty="0" smtClean="0"/>
              <a:t> can succeed</a:t>
            </a:r>
          </a:p>
          <a:p>
            <a:r>
              <a:rPr lang="en-US" dirty="0" smtClean="0"/>
              <a:t>Better motivation</a:t>
            </a:r>
          </a:p>
          <a:p>
            <a:r>
              <a:rPr lang="en-US" dirty="0" smtClean="0"/>
              <a:t>Better transfer to new learning</a:t>
            </a:r>
          </a:p>
          <a:p>
            <a:r>
              <a:rPr lang="en-US" dirty="0" smtClean="0"/>
              <a:t>More job ready</a:t>
            </a:r>
          </a:p>
          <a:p>
            <a:r>
              <a:rPr lang="en-US" dirty="0" smtClean="0"/>
              <a:t>Less training for employers</a:t>
            </a:r>
          </a:p>
          <a:p>
            <a:endParaRPr lang="en-US" dirty="0" smtClean="0"/>
          </a:p>
          <a:p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Used since 1980s in ESL</a:t>
            </a:r>
          </a:p>
          <a:p>
            <a:r>
              <a:rPr lang="en-US" dirty="0"/>
              <a:t>Has always been used in medicine, engineering, apprenticeships</a:t>
            </a:r>
          </a:p>
          <a:p>
            <a:r>
              <a:rPr lang="en-US" dirty="0"/>
              <a:t>Likely to steer students toward sciences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9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CA’s critics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Too much like job training</a:t>
            </a:r>
          </a:p>
          <a:p>
            <a:r>
              <a:rPr lang="en-US" dirty="0" smtClean="0"/>
              <a:t>Too much like behaviourism</a:t>
            </a:r>
          </a:p>
          <a:p>
            <a:r>
              <a:rPr lang="en-US" dirty="0" smtClean="0"/>
              <a:t>Near impossible with large groups</a:t>
            </a:r>
          </a:p>
          <a:p>
            <a:r>
              <a:rPr lang="en-US" dirty="0" smtClean="0"/>
              <a:t>Difficult for weak teachers</a:t>
            </a:r>
          </a:p>
          <a:p>
            <a:r>
              <a:rPr lang="en-US" dirty="0" smtClean="0"/>
              <a:t>Results not proven</a:t>
            </a:r>
          </a:p>
          <a:p>
            <a:endParaRPr lang="en-US" dirty="0" smtClean="0"/>
          </a:p>
          <a:p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Use tech – what tech?</a:t>
            </a:r>
          </a:p>
          <a:p>
            <a:r>
              <a:rPr lang="en-US" dirty="0" smtClean="0"/>
              <a:t>Test often – yes, but if only the final test counts…</a:t>
            </a:r>
          </a:p>
          <a:p>
            <a:r>
              <a:rPr lang="en-US" dirty="0" smtClean="0"/>
              <a:t>The problem is not approach – it is lack of investment, materials, and pay</a:t>
            </a:r>
          </a:p>
          <a:p>
            <a:r>
              <a:rPr lang="en-US" dirty="0" smtClean="0"/>
              <a:t>It is not true there is no role for out-of-context, rote learning</a:t>
            </a:r>
            <a:br>
              <a:rPr lang="en-US" dirty="0" smtClean="0"/>
            </a:b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8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4" algn="ctr" rtl="0">
              <a:spcBef>
                <a:spcPct val="0"/>
              </a:spcBef>
            </a:pPr>
            <a:r>
              <a:rPr lang="en-US" sz="4200" dirty="0" smtClean="0"/>
              <a:t>Over the morning, please form 6 domain groups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5029200"/>
          </a:xfrm>
        </p:spPr>
        <p:txBody>
          <a:bodyPr>
            <a:noAutofit/>
          </a:bodyPr>
          <a:lstStyle/>
          <a:p>
            <a:r>
              <a:rPr lang="en-US" sz="2800" dirty="0"/>
              <a:t>6</a:t>
            </a:r>
            <a:r>
              <a:rPr lang="en-US" sz="2800" dirty="0" smtClean="0"/>
              <a:t> GROUPS x 30 MINUTES =  180 minutes = 3 </a:t>
            </a:r>
            <a:r>
              <a:rPr lang="en-US" sz="2800" dirty="0" err="1" smtClean="0"/>
              <a:t>hrs</a:t>
            </a:r>
            <a:endParaRPr lang="en-US" sz="2800" dirty="0" smtClean="0"/>
          </a:p>
          <a:p>
            <a:r>
              <a:rPr lang="en-US" sz="2800" dirty="0" smtClean="0"/>
              <a:t>To make presentations on Day 3</a:t>
            </a:r>
          </a:p>
          <a:p>
            <a:r>
              <a:rPr lang="en-US" sz="2800" dirty="0" smtClean="0"/>
              <a:t>Then in your groups ~</a:t>
            </a:r>
            <a:endParaRPr lang="en-US" sz="18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800" dirty="0" smtClean="0"/>
              <a:t>Choose a </a:t>
            </a:r>
            <a:r>
              <a:rPr lang="en-US" sz="2800" u="sng" dirty="0" smtClean="0"/>
              <a:t>typical</a:t>
            </a:r>
            <a:r>
              <a:rPr lang="en-US" sz="2800" dirty="0" smtClean="0"/>
              <a:t> task or lesson from one of your textbooks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Send its page PDFs or Mobile Phone images (max 3) to Tom at</a:t>
            </a:r>
          </a:p>
          <a:p>
            <a:pPr marL="800100" lvl="2" indent="0">
              <a:buNone/>
            </a:pPr>
            <a:r>
              <a:rPr lang="en-US" sz="2800" b="1" dirty="0" smtClean="0">
                <a:hlinkClick r:id="rId2"/>
              </a:rPr>
              <a:t>COBB.TOM@SYMPATICO.CA</a:t>
            </a:r>
            <a:endParaRPr lang="en-US" sz="2800" b="1" dirty="0"/>
          </a:p>
          <a:p>
            <a:pPr marL="0" indent="0">
              <a:buNone/>
            </a:pPr>
            <a:r>
              <a:rPr lang="en-US" dirty="0" smtClean="0"/>
              <a:t>Your presentation will start from this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pPr marL="1828800" lvl="4" indent="0">
              <a:buNone/>
            </a:pPr>
            <a:endParaRPr lang="en-US" sz="1800" dirty="0"/>
          </a:p>
          <a:p>
            <a:pPr marL="1371600" lvl="3" indent="0">
              <a:buNone/>
            </a:pPr>
            <a:endParaRPr lang="en-CA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Group projects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4562"/>
            <a:ext cx="83058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dirty="0" smtClean="0"/>
              <a:t>Groups </a:t>
            </a:r>
            <a:r>
              <a:rPr lang="en-CA" dirty="0"/>
              <a:t>will demonstrate </a:t>
            </a:r>
            <a:r>
              <a:rPr lang="en-CA" dirty="0" smtClean="0"/>
              <a:t>their understanding of competence </a:t>
            </a:r>
            <a:r>
              <a:rPr lang="en-CA" dirty="0"/>
              <a:t>in a Day 5 presentation of 20 minutes with accompanying </a:t>
            </a:r>
            <a:r>
              <a:rPr lang="en-CA" dirty="0" smtClean="0"/>
              <a:t>Powerpoint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goal is to expand an objective into a competence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PPT should include cell-phone photographs of actual textbook pages</a:t>
            </a:r>
          </a:p>
          <a:p>
            <a:pPr marL="800100" lvl="2" indent="0">
              <a:buNone/>
            </a:pPr>
            <a:r>
              <a:rPr lang="en-US" dirty="0" smtClean="0"/>
              <a:t>Sent to an email address so it can be accessed and pasted onto PPT</a:t>
            </a: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sz="2400" dirty="0" smtClean="0"/>
              <a:t/>
            </a:r>
            <a:br>
              <a:rPr lang="en-CA" sz="2400" dirty="0" smtClean="0"/>
            </a:br>
            <a:endParaRPr lang="en-C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Group </a:t>
            </a:r>
            <a:r>
              <a:rPr lang="en-US" i="1" dirty="0" smtClean="0"/>
              <a:t>projects 2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029200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en-CA" dirty="0" smtClean="0"/>
              <a:t>To </a:t>
            </a:r>
            <a:r>
              <a:rPr lang="en-CA" dirty="0"/>
              <a:t>be </a:t>
            </a:r>
            <a:r>
              <a:rPr lang="en-CA" dirty="0" smtClean="0"/>
              <a:t>included</a:t>
            </a:r>
          </a:p>
          <a:p>
            <a:pPr lvl="1"/>
            <a:r>
              <a:rPr lang="en-CA" dirty="0" smtClean="0"/>
              <a:t>identification </a:t>
            </a:r>
            <a:r>
              <a:rPr lang="en-CA" dirty="0"/>
              <a:t>and description of </a:t>
            </a:r>
            <a:r>
              <a:rPr lang="en-CA" dirty="0" smtClean="0"/>
              <a:t>an existing knowledge objective,</a:t>
            </a:r>
          </a:p>
          <a:p>
            <a:pPr lvl="2"/>
            <a:r>
              <a:rPr lang="en-US" dirty="0" smtClean="0"/>
              <a:t>Can be made up or hypothetical</a:t>
            </a:r>
            <a:endParaRPr lang="en-CA" dirty="0" smtClean="0"/>
          </a:p>
          <a:p>
            <a:pPr lvl="1"/>
            <a:r>
              <a:rPr lang="en-CA" dirty="0" smtClean="0"/>
              <a:t>Its transformation into a competence </a:t>
            </a:r>
          </a:p>
          <a:p>
            <a:pPr lvl="1"/>
            <a:r>
              <a:rPr lang="en-CA" dirty="0" smtClean="0"/>
              <a:t>description </a:t>
            </a:r>
            <a:r>
              <a:rPr lang="en-CA" dirty="0"/>
              <a:t>of </a:t>
            </a:r>
            <a:r>
              <a:rPr lang="en-CA" dirty="0" smtClean="0"/>
              <a:t>the context and learners </a:t>
            </a:r>
          </a:p>
          <a:p>
            <a:pPr lvl="1"/>
            <a:r>
              <a:rPr lang="en-CA" dirty="0" smtClean="0"/>
              <a:t>sample teaching method, learning and </a:t>
            </a:r>
            <a:r>
              <a:rPr lang="en-CA" dirty="0"/>
              <a:t>assessment materials </a:t>
            </a:r>
          </a:p>
          <a:p>
            <a:pPr lvl="1"/>
            <a:r>
              <a:rPr lang="en-CA" dirty="0" smtClean="0"/>
              <a:t> RATIONALE / JUSTIFICATION for what you have done that can be used by others</a:t>
            </a:r>
          </a:p>
          <a:p>
            <a:r>
              <a:rPr lang="en-CA" dirty="0"/>
              <a:t>Time will be allowed to work on </a:t>
            </a:r>
            <a:r>
              <a:rPr lang="en-CA" dirty="0" smtClean="0"/>
              <a:t>this, </a:t>
            </a:r>
            <a:r>
              <a:rPr lang="en-CA" dirty="0"/>
              <a:t>Day 4 p.m.</a:t>
            </a:r>
            <a:br>
              <a:rPr lang="en-CA" dirty="0"/>
            </a:b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i="1" dirty="0"/>
              <a:t>Group </a:t>
            </a:r>
            <a:r>
              <a:rPr lang="en-US" i="1" dirty="0" smtClean="0"/>
              <a:t>projects 3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4953000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en-US" sz="3200" dirty="0" smtClean="0"/>
              <a:t>This work should follow, and will be evaluated according to, a “</a:t>
            </a:r>
            <a:r>
              <a:rPr lang="en-US" sz="3200" b="1" dirty="0" smtClean="0"/>
              <a:t>textbook competence checklist</a:t>
            </a:r>
            <a:r>
              <a:rPr lang="en-US" sz="3200" dirty="0" smtClean="0"/>
              <a:t>” that we will develop together on Day 2</a:t>
            </a:r>
          </a:p>
          <a:p>
            <a:pPr marL="400050" lvl="1" indent="0">
              <a:buNone/>
            </a:pPr>
            <a:endParaRPr lang="en-US" sz="3600" dirty="0"/>
          </a:p>
          <a:p>
            <a:pPr marL="800100" lvl="2" indent="0">
              <a:buNone/>
            </a:pPr>
            <a:r>
              <a:rPr lang="en-US" sz="3200" dirty="0" smtClean="0"/>
              <a:t>The checklist will consist of 10 criteria that should be present in a competency based textbook unit</a:t>
            </a:r>
          </a:p>
          <a:p>
            <a:pPr marL="400050" lvl="1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4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Slightly revised agenda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/>
              <a:t>Day 1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What is a competency approach?</a:t>
            </a:r>
            <a:endParaRPr lang="en-US" sz="4000" dirty="0" smtClean="0"/>
          </a:p>
          <a:p>
            <a:r>
              <a:rPr lang="en-US" sz="4000" dirty="0" smtClean="0"/>
              <a:t>Why does Kenya need it?</a:t>
            </a:r>
          </a:p>
          <a:p>
            <a:endParaRPr lang="en-US" sz="4000" dirty="0" smtClean="0"/>
          </a:p>
          <a:p>
            <a:pPr marL="0" indent="0">
              <a:buNone/>
            </a:pPr>
            <a:r>
              <a:rPr lang="en-US" sz="4400" b="1" dirty="0" smtClean="0"/>
              <a:t>Day 2</a:t>
            </a:r>
          </a:p>
          <a:p>
            <a:pPr marL="457200" lvl="1" indent="0">
              <a:buNone/>
            </a:pPr>
            <a:r>
              <a:rPr lang="en-US" sz="4000" dirty="0" smtClean="0"/>
              <a:t>What does it mean for textbook publishers?</a:t>
            </a:r>
            <a:endParaRPr lang="en-CA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Formative Feedback from you to us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At mid-point on Day 1:</a:t>
            </a:r>
          </a:p>
          <a:p>
            <a:pPr marL="0" indent="0">
              <a:buNone/>
            </a:pPr>
            <a:r>
              <a:rPr lang="en-US" sz="4000" dirty="0" smtClean="0"/>
              <a:t>	</a:t>
            </a:r>
            <a:r>
              <a:rPr lang="en-US" sz="4000" b="1" dirty="0" smtClean="0"/>
              <a:t>What are you expect from this 	training?</a:t>
            </a:r>
            <a:endParaRPr lang="en-CA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Objectives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800" dirty="0" smtClean="0"/>
              <a:t>Participants </a:t>
            </a:r>
            <a:r>
              <a:rPr lang="en-CA" sz="2800" dirty="0"/>
              <a:t>will leave the workshop able </a:t>
            </a:r>
            <a:r>
              <a:rPr lang="en-CA" sz="2800" dirty="0" smtClean="0"/>
              <a:t>(or better able) to </a:t>
            </a:r>
            <a:r>
              <a:rPr lang="en-CA" sz="2800" dirty="0"/>
              <a:t>perform the following </a:t>
            </a:r>
            <a:r>
              <a:rPr lang="en-CA" sz="2800" dirty="0" smtClean="0"/>
              <a:t> teacherly competencies</a:t>
            </a:r>
            <a:r>
              <a:rPr lang="en-CA" sz="2800" dirty="0"/>
              <a:t>:  </a:t>
            </a:r>
            <a:r>
              <a:rPr lang="en-CA" sz="2800" dirty="0" smtClean="0"/>
              <a:t/>
            </a:r>
            <a:br>
              <a:rPr lang="en-CA" sz="2800" dirty="0" smtClean="0"/>
            </a:br>
            <a:endParaRPr lang="en-CA" sz="2800" dirty="0"/>
          </a:p>
          <a:p>
            <a:pPr lvl="0"/>
            <a:r>
              <a:rPr lang="en-CA" sz="2800" dirty="0"/>
              <a:t>Think clearly and usefully about educational goals and problems within their environments in a common competence </a:t>
            </a:r>
            <a:r>
              <a:rPr lang="en-CA" sz="2800" dirty="0" smtClean="0"/>
              <a:t>framework</a:t>
            </a:r>
            <a:br>
              <a:rPr lang="en-CA" sz="2800" dirty="0" smtClean="0"/>
            </a:br>
            <a:endParaRPr lang="en-CA" sz="2800" dirty="0"/>
          </a:p>
          <a:p>
            <a:pPr lvl="0"/>
            <a:r>
              <a:rPr lang="en-CA" sz="2800" dirty="0" smtClean="0"/>
              <a:t>Develop and adapt concrete </a:t>
            </a:r>
            <a:r>
              <a:rPr lang="en-CA" sz="2800" dirty="0"/>
              <a:t>learning, teaching, and testing materials </a:t>
            </a:r>
            <a:r>
              <a:rPr lang="en-CA" sz="2800" dirty="0" smtClean="0"/>
              <a:t>within a </a:t>
            </a:r>
            <a:r>
              <a:rPr lang="en-CA" sz="2800" dirty="0"/>
              <a:t>competence </a:t>
            </a:r>
            <a:r>
              <a:rPr lang="en-CA" sz="2800" dirty="0" smtClean="0"/>
              <a:t>framework 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13h – 14h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 smtClean="0"/>
              <a:t>Lunch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3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KICD – UNESCO – IBE</a:t>
            </a:r>
            <a:br>
              <a:rPr lang="en-US" sz="2800" dirty="0"/>
            </a:br>
            <a:r>
              <a:rPr lang="en-US" sz="3600" b="1" dirty="0"/>
              <a:t>Curriculum Workshop for Textbook Publishers</a:t>
            </a:r>
            <a:br>
              <a:rPr lang="en-US" sz="3600" b="1" dirty="0"/>
            </a:br>
            <a:r>
              <a:rPr lang="en-US" sz="2800" dirty="0"/>
              <a:t>5-7</a:t>
            </a:r>
            <a:r>
              <a:rPr lang="en-US" sz="3200" dirty="0"/>
              <a:t> </a:t>
            </a:r>
            <a:r>
              <a:rPr lang="en-US" sz="2800" dirty="0"/>
              <a:t>October 2016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Day </a:t>
            </a:r>
            <a:r>
              <a:rPr lang="en-US" sz="3600" dirty="0" smtClean="0"/>
              <a:t>1 PM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38600"/>
            <a:ext cx="6934200" cy="2438400"/>
          </a:xfrm>
        </p:spPr>
        <p:txBody>
          <a:bodyPr>
            <a:normAutofit fontScale="47500" lnSpcReduction="20000"/>
          </a:bodyPr>
          <a:lstStyle/>
          <a:p>
            <a:r>
              <a:rPr lang="en-US" sz="5500" dirty="0" smtClean="0"/>
              <a:t>Thomas Cobb</a:t>
            </a:r>
            <a:br>
              <a:rPr lang="en-US" sz="5500" dirty="0" smtClean="0"/>
            </a:br>
            <a:r>
              <a:rPr lang="en-US" sz="5500" dirty="0" smtClean="0"/>
              <a:t>Faculty of Education, </a:t>
            </a:r>
            <a:br>
              <a:rPr lang="en-US" sz="5500" dirty="0" smtClean="0"/>
            </a:br>
            <a:r>
              <a:rPr lang="en-US" sz="5500" dirty="0" smtClean="0"/>
              <a:t>Université du Québec </a:t>
            </a:r>
            <a:r>
              <a:rPr lang="en-US" sz="5500" dirty="0"/>
              <a:t>à</a:t>
            </a:r>
            <a:r>
              <a:rPr lang="en-US" sz="5500" dirty="0" smtClean="0"/>
              <a:t> Montréal</a:t>
            </a:r>
            <a:br>
              <a:rPr lang="en-US" sz="5500" dirty="0" smtClean="0"/>
            </a:br>
            <a:r>
              <a:rPr lang="en-US" sz="5500" dirty="0" smtClean="0"/>
              <a:t> </a:t>
            </a:r>
            <a:br>
              <a:rPr lang="en-US" sz="5500" dirty="0" smtClean="0"/>
            </a:br>
            <a:r>
              <a:rPr lang="en-US" sz="5500" dirty="0" smtClean="0"/>
              <a:t>Lili Ji</a:t>
            </a:r>
          </a:p>
          <a:p>
            <a:r>
              <a:rPr lang="en-US" sz="5500" dirty="0" smtClean="0"/>
              <a:t>International Bureau of Education</a:t>
            </a:r>
          </a:p>
          <a:p>
            <a:r>
              <a:rPr lang="en-US" sz="5100" b="1" dirty="0" smtClean="0"/>
              <a:t>Geneva</a:t>
            </a:r>
          </a:p>
          <a:p>
            <a:endParaRPr lang="en-US" b="1" dirty="0" smtClean="0"/>
          </a:p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80975"/>
            <a:ext cx="1836655" cy="163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0" b="58982"/>
          <a:stretch/>
        </p:blipFill>
        <p:spPr bwMode="auto">
          <a:xfrm>
            <a:off x="7124700" y="152401"/>
            <a:ext cx="1333500" cy="166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4325"/>
            <a:ext cx="32670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6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</a:t>
            </a:r>
            <a:r>
              <a:rPr lang="en-GB" dirty="0"/>
              <a:t>14.00- 16.30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4000" dirty="0" smtClean="0"/>
              <a:t>Up to now this has been rather general</a:t>
            </a:r>
          </a:p>
          <a:p>
            <a:pPr marL="457200" lvl="1" indent="0">
              <a:buNone/>
            </a:pPr>
            <a:endParaRPr lang="en-US" sz="4000" dirty="0"/>
          </a:p>
          <a:p>
            <a:pPr marL="457200" lvl="1" indent="0">
              <a:buNone/>
            </a:pPr>
            <a:r>
              <a:rPr lang="en-US" sz="4000" dirty="0" smtClean="0"/>
              <a:t>LET’S GET SPECIFIC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 smtClean="0"/>
              <a:t> The Main aspects of CBE</a:t>
            </a:r>
          </a:p>
          <a:p>
            <a:pPr lvl="3"/>
            <a:r>
              <a:rPr lang="en-US" sz="3200" dirty="0" smtClean="0"/>
              <a:t>“Competence Based Education”</a:t>
            </a:r>
          </a:p>
          <a:p>
            <a:pPr marL="457200" lvl="1" indent="0">
              <a:buNone/>
            </a:pPr>
            <a:endParaRPr lang="en-CA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0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CBE and ---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CBE by region, discipline, age and ability group</a:t>
            </a:r>
            <a:br>
              <a:rPr lang="en-GB" dirty="0"/>
            </a:br>
            <a:r>
              <a:rPr lang="en-GB" dirty="0"/>
              <a:t>CBE and assessment</a:t>
            </a:r>
            <a:br>
              <a:rPr lang="en-GB" dirty="0"/>
            </a:br>
            <a:r>
              <a:rPr lang="en-GB" dirty="0"/>
              <a:t>CBE and textbooks</a:t>
            </a:r>
            <a:br>
              <a:rPr lang="en-GB" dirty="0"/>
            </a:br>
            <a:r>
              <a:rPr lang="en-GB" dirty="0"/>
              <a:t>CBE and teaching strategies, methods, learning materials</a:t>
            </a:r>
            <a:br>
              <a:rPr lang="en-GB" dirty="0"/>
            </a:br>
            <a:r>
              <a:rPr lang="en-GB" dirty="0"/>
              <a:t>CBE and problem solving </a:t>
            </a:r>
            <a:br>
              <a:rPr lang="en-GB" dirty="0"/>
            </a:br>
            <a:r>
              <a:rPr lang="en-GB" dirty="0"/>
              <a:t>CBE and information technology</a:t>
            </a:r>
            <a:br>
              <a:rPr lang="en-GB" dirty="0"/>
            </a:br>
            <a:r>
              <a:rPr lang="en-GB" dirty="0"/>
              <a:t>CBE and constructivist learning theory</a:t>
            </a:r>
            <a:br>
              <a:rPr lang="en-GB" dirty="0"/>
            </a:br>
            <a:r>
              <a:rPr lang="en-GB" dirty="0"/>
              <a:t>CBE and distance education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 want to look at specifically Kenyan proposals and then </a:t>
            </a:r>
            <a:r>
              <a:rPr lang="en-US" b="1" dirty="0" smtClean="0"/>
              <a:t>ask you</a:t>
            </a:r>
            <a:r>
              <a:rPr lang="en-US" dirty="0" smtClean="0"/>
              <a:t> to summarize these topics at the end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CBE by region, discipline, age and ability group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CBE and assessment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CBE and textbooks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CBE and teaching strategies, methods, learning materials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CBE and problem solving 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CBE and information technology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CBE and constructivist learning theory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CBE and distance education</a:t>
            </a:r>
            <a:endParaRPr lang="en-CA" dirty="0">
              <a:solidFill>
                <a:schemeClr val="bg1">
                  <a:lumMod val="50000"/>
                </a:schemeClr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8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needs reforming in Kenyan education?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From perspective of student achievement, work/life preparation, </a:t>
            </a:r>
            <a:r>
              <a:rPr lang="en-US" sz="4000" dirty="0" err="1" smtClean="0">
                <a:solidFill>
                  <a:schemeClr val="tx1"/>
                </a:solidFill>
              </a:rPr>
              <a:t>etc</a:t>
            </a:r>
            <a:endParaRPr lang="en-US" sz="4000" dirty="0" smtClean="0">
              <a:solidFill>
                <a:schemeClr val="tx1"/>
              </a:solidFill>
            </a:endParaRP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6400" dirty="0" smtClean="0">
                <a:solidFill>
                  <a:schemeClr val="tx1"/>
                </a:solidFill>
              </a:rPr>
              <a:t>We already heard what you think</a:t>
            </a:r>
            <a:endParaRPr lang="en-CA" sz="6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see what the newspapers think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 then KICD and IBE-UNESCO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Autofit/>
          </a:bodyPr>
          <a:lstStyle/>
          <a:p>
            <a:r>
              <a:rPr lang="en-CA" sz="3200" dirty="0" smtClean="0"/>
              <a:t>First thing is that gains at primary are being lost</a:t>
            </a:r>
            <a:br>
              <a:rPr lang="en-CA" sz="3200" dirty="0" smtClean="0"/>
            </a:br>
            <a:r>
              <a:rPr lang="en-CA" sz="3200" dirty="0" smtClean="0"/>
              <a:t>                                                                 </a:t>
            </a:r>
            <a:r>
              <a:rPr lang="en-CA" sz="1800" dirty="0" smtClean="0"/>
              <a:t>26 OCT 2015</a:t>
            </a:r>
            <a:endParaRPr lang="en-CA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838200"/>
            <a:ext cx="5076825" cy="566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6550223"/>
            <a:ext cx="8868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http://www.nation.co.ke/news/education/Primary-schools-dropout-rates-Kenya/2643604-2930304-sm2nvf/index.html</a:t>
            </a:r>
          </a:p>
        </p:txBody>
      </p:sp>
    </p:spTree>
    <p:extLst>
      <p:ext uri="{BB962C8B-B14F-4D97-AF65-F5344CB8AC3E}">
        <p14:creationId xmlns:p14="http://schemas.microsoft.com/office/powerpoint/2010/main" val="3880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Workload Division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Tom presents about 50% of the time</a:t>
            </a:r>
          </a:p>
          <a:p>
            <a:endParaRPr lang="en-US" dirty="0"/>
          </a:p>
          <a:p>
            <a:r>
              <a:rPr lang="en-US" dirty="0" smtClean="0"/>
              <a:t>Participants are active the other 50%</a:t>
            </a:r>
          </a:p>
          <a:p>
            <a:pPr lvl="1"/>
            <a:r>
              <a:rPr lang="en-US" dirty="0" smtClean="0"/>
              <a:t>Discussing with each other</a:t>
            </a:r>
          </a:p>
          <a:p>
            <a:pPr lvl="2"/>
            <a:r>
              <a:rPr lang="en-US" dirty="0" smtClean="0"/>
              <a:t>Individual, pair, group</a:t>
            </a:r>
          </a:p>
          <a:p>
            <a:pPr lvl="1"/>
            <a:r>
              <a:rPr lang="en-US" dirty="0" smtClean="0"/>
              <a:t>Reporting on discussions</a:t>
            </a:r>
          </a:p>
          <a:p>
            <a:pPr lvl="1"/>
            <a:r>
              <a:rPr lang="en-US" dirty="0" smtClean="0"/>
              <a:t>Presenting</a:t>
            </a:r>
          </a:p>
          <a:p>
            <a:pPr lvl="2"/>
            <a:r>
              <a:rPr lang="en-US" dirty="0" err="1" smtClean="0"/>
              <a:t>Inclusing</a:t>
            </a:r>
            <a:r>
              <a:rPr lang="en-US" dirty="0" smtClean="0"/>
              <a:t> final presentation with </a:t>
            </a:r>
            <a:r>
              <a:rPr lang="en-US" dirty="0" err="1" smtClean="0"/>
              <a:t>powerpoint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ALL CHILDREN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The Institute of Economic Affairs (IEA) said that while 1.3 million children joined primary schools at the start of free primary education (FPE) by President </a:t>
            </a:r>
            <a:r>
              <a:rPr lang="en-CA" dirty="0" err="1"/>
              <a:t>Mwai</a:t>
            </a:r>
            <a:r>
              <a:rPr lang="en-CA" dirty="0"/>
              <a:t> </a:t>
            </a:r>
            <a:r>
              <a:rPr lang="en-CA" dirty="0" err="1"/>
              <a:t>Kibaki</a:t>
            </a:r>
            <a:r>
              <a:rPr lang="en-CA" dirty="0"/>
              <a:t> in 2003</a:t>
            </a:r>
            <a:r>
              <a:rPr lang="en-CA" dirty="0" smtClean="0"/>
              <a:t>,</a:t>
            </a:r>
          </a:p>
          <a:p>
            <a:endParaRPr lang="en-CA" dirty="0"/>
          </a:p>
          <a:p>
            <a:r>
              <a:rPr lang="en-CA" dirty="0" smtClean="0"/>
              <a:t>…only </a:t>
            </a:r>
            <a:r>
              <a:rPr lang="en-CA" dirty="0"/>
              <a:t>875,300 made it to Standard Eight</a:t>
            </a:r>
            <a:r>
              <a:rPr lang="en-CA" dirty="0" smtClean="0"/>
              <a:t>.</a:t>
            </a:r>
          </a:p>
          <a:p>
            <a:endParaRPr lang="en-US" dirty="0"/>
          </a:p>
          <a:p>
            <a:r>
              <a:rPr lang="en-US" b="1" i="1" dirty="0" smtClean="0"/>
              <a:t>= 33% DROP OUT</a:t>
            </a:r>
            <a:endParaRPr lang="en-CA" b="1" i="1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 smtClean="0"/>
              <a:t>BY GENDER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sz="3100" dirty="0"/>
              <a:t>The just released report observes that while 679,000 boys enrolled in Standard One in public schools, the number dropped to 453,300, </a:t>
            </a:r>
            <a:r>
              <a:rPr lang="en-CA" sz="3100" b="1" i="1" dirty="0" smtClean="0"/>
              <a:t>(33%)</a:t>
            </a:r>
          </a:p>
          <a:p>
            <a:endParaRPr lang="en-CA" sz="3100" dirty="0"/>
          </a:p>
          <a:p>
            <a:r>
              <a:rPr lang="en-CA" sz="3100" dirty="0" smtClean="0"/>
              <a:t>…while </a:t>
            </a:r>
            <a:r>
              <a:rPr lang="en-CA" sz="3100" dirty="0"/>
              <a:t>the number of girls dropped from 632,700 to 422,000 over the same period</a:t>
            </a:r>
            <a:r>
              <a:rPr lang="en-CA" sz="3100" dirty="0" smtClean="0"/>
              <a:t>. </a:t>
            </a:r>
            <a:r>
              <a:rPr lang="en-CA" sz="3100" b="1" i="1" dirty="0"/>
              <a:t>(33%)</a:t>
            </a:r>
            <a:r>
              <a:rPr lang="en-CA" sz="3100" dirty="0" smtClean="0"/>
              <a:t> </a:t>
            </a:r>
          </a:p>
          <a:p>
            <a:endParaRPr lang="en-CA" sz="3100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0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And secondary</a:t>
            </a:r>
            <a:r>
              <a:rPr lang="en-US" dirty="0" smtClean="0"/>
              <a:t>?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The IEA notes there are more dropouts in primary schools than in secondary schools, </a:t>
            </a:r>
            <a:endParaRPr lang="en-CA" dirty="0" smtClean="0"/>
          </a:p>
          <a:p>
            <a:r>
              <a:rPr lang="en-CA" dirty="0" smtClean="0"/>
              <a:t>…which </a:t>
            </a:r>
            <a:r>
              <a:rPr lang="en-CA" dirty="0"/>
              <a:t>are in dire need of expansion due to the few vacancies available.</a:t>
            </a:r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other words: There are fewer dropouts in secondary simply because fewer </a:t>
            </a:r>
            <a:r>
              <a:rPr lang="en-US" b="1" dirty="0" smtClean="0"/>
              <a:t>get</a:t>
            </a:r>
            <a:r>
              <a:rPr lang="en-US" dirty="0" smtClean="0"/>
              <a:t> to secondary</a:t>
            </a:r>
          </a:p>
          <a:p>
            <a:endParaRPr lang="en-US" dirty="0"/>
          </a:p>
          <a:p>
            <a:r>
              <a:rPr lang="en-US" dirty="0" smtClean="0"/>
              <a:t>Not mentioned: Secondary is subsidized, not free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But even so, is that the whole story?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1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1" y="0"/>
            <a:ext cx="711091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553200"/>
            <a:ext cx="8653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/>
              <a:t>http://www.businessdailyafrica.com/Corporate-News/High-school-dropout-rate-threatens-Vision-2030-goal-/539550-1692444-w57hwb/index.html</a:t>
            </a:r>
          </a:p>
        </p:txBody>
      </p:sp>
      <p:sp>
        <p:nvSpPr>
          <p:cNvPr id="4" name="Oval 3"/>
          <p:cNvSpPr/>
          <p:nvPr/>
        </p:nvSpPr>
        <p:spPr>
          <a:xfrm>
            <a:off x="6705600" y="76200"/>
            <a:ext cx="1219200" cy="1143000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32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799"/>
            <a:ext cx="9199543" cy="525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295400" y="5867400"/>
            <a:ext cx="7620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53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"/>
          <a:stretch/>
        </p:blipFill>
        <p:spPr bwMode="auto">
          <a:xfrm>
            <a:off x="228600" y="152399"/>
            <a:ext cx="7543800" cy="657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343400" y="457200"/>
            <a:ext cx="335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" y="6858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9906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400" y="24384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3400" y="26670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41148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43434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" y="45720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" y="53340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5800" y="63246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5800" y="65532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5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let’s see what the </a:t>
            </a:r>
            <a:r>
              <a:rPr lang="en-US" dirty="0" err="1" smtClean="0"/>
              <a:t>MoE</a:t>
            </a:r>
            <a:r>
              <a:rPr lang="en-US" dirty="0" smtClean="0"/>
              <a:t>, KCID, and IBE-UNESCO think needs reforming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We now pick the main points out of two recent major curriculum reform documents </a:t>
            </a:r>
          </a:p>
          <a:p>
            <a:pPr lvl="1"/>
            <a:r>
              <a:rPr lang="en-US" dirty="0" smtClean="0"/>
              <a:t>December 2015 and May 2016</a:t>
            </a:r>
          </a:p>
          <a:p>
            <a:pPr lvl="1"/>
            <a:endParaRPr lang="en-US" dirty="0"/>
          </a:p>
          <a:p>
            <a:r>
              <a:rPr lang="en-US" dirty="0" smtClean="0"/>
              <a:t>… and add perspective, comment,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854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first ~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So now, let’s see what YOU think could be changed system-wide to raise the quality of education in Kenya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Group Task 1</a:t>
            </a:r>
            <a:endParaRPr lang="en-US" b="1" dirty="0"/>
          </a:p>
          <a:p>
            <a:pPr marL="400050" lvl="1" indent="0">
              <a:buNone/>
            </a:pPr>
            <a:r>
              <a:rPr lang="en-US" dirty="0" smtClean="0"/>
              <a:t>With a partner,</a:t>
            </a:r>
            <a:br>
              <a:rPr lang="en-US" dirty="0" smtClean="0"/>
            </a:br>
            <a:r>
              <a:rPr lang="en-US" dirty="0" smtClean="0"/>
              <a:t>In five minutes,</a:t>
            </a:r>
          </a:p>
          <a:p>
            <a:pPr marL="400050" lvl="1" indent="0">
              <a:buNone/>
            </a:pPr>
            <a:r>
              <a:rPr lang="en-US" dirty="0" smtClean="0"/>
              <a:t>Write down the </a:t>
            </a:r>
            <a:r>
              <a:rPr lang="en-US" b="1" u="sng" dirty="0" smtClean="0"/>
              <a:t>three changes you agree are most important </a:t>
            </a:r>
            <a:r>
              <a:rPr lang="en-US" dirty="0" smtClean="0"/>
              <a:t>to raise the quality of public education in Kenya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pairs join another pair to make groups of four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out your new consensus</a:t>
            </a:r>
          </a:p>
          <a:p>
            <a:r>
              <a:rPr lang="en-US" dirty="0" smtClean="0"/>
              <a:t>We report and generalize our results briefly</a:t>
            </a:r>
          </a:p>
          <a:p>
            <a:endParaRPr lang="en-US" dirty="0"/>
          </a:p>
          <a:p>
            <a:pPr lvl="1"/>
            <a:r>
              <a:rPr lang="en-US" dirty="0" smtClean="0"/>
              <a:t>QUESTION: How many groups mentioned “lack of a competence approach” to be highly importance?</a:t>
            </a:r>
          </a:p>
          <a:p>
            <a:pPr lvl="1"/>
            <a:r>
              <a:rPr lang="en-US" dirty="0" smtClean="0"/>
              <a:t>And yet we hope to persuade you that competence is an idea that can embrace many of your concerns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let’s see what the </a:t>
            </a:r>
            <a:r>
              <a:rPr lang="en-US" dirty="0" err="1" smtClean="0"/>
              <a:t>MoE</a:t>
            </a:r>
            <a:r>
              <a:rPr lang="en-US" dirty="0" smtClean="0"/>
              <a:t>, KCID, and IBE-UNESCO think needs reforming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We now pick the main points out of two recent major curriculum reform documents </a:t>
            </a:r>
          </a:p>
          <a:p>
            <a:pPr lvl="1"/>
            <a:r>
              <a:rPr lang="en-US" dirty="0" smtClean="0"/>
              <a:t>December 2015 and May 2016</a:t>
            </a:r>
          </a:p>
          <a:p>
            <a:pPr lvl="1"/>
            <a:endParaRPr lang="en-US" dirty="0"/>
          </a:p>
          <a:p>
            <a:r>
              <a:rPr lang="en-US" dirty="0" smtClean="0"/>
              <a:t>… and add perspective, comment,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75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"/>
            <a:ext cx="5179614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7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9h30-10h30</a:t>
            </a:r>
            <a:br>
              <a:rPr lang="en-US" sz="3600" dirty="0" smtClean="0"/>
            </a:br>
            <a:r>
              <a:rPr lang="en-US" dirty="0" smtClean="0"/>
              <a:t>Backgrounder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876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Challenge for Africa of 2000’s (EFA, </a:t>
            </a:r>
            <a:r>
              <a:rPr lang="en-US" dirty="0" err="1" smtClean="0"/>
              <a:t>Millenium</a:t>
            </a:r>
            <a:r>
              <a:rPr lang="en-US" dirty="0" smtClean="0"/>
              <a:t> Goals, etc.)</a:t>
            </a:r>
          </a:p>
          <a:p>
            <a:r>
              <a:rPr lang="en-US" sz="3800" b="1" dirty="0" smtClean="0"/>
              <a:t>ACCESS TO PRIMARY</a:t>
            </a:r>
          </a:p>
          <a:p>
            <a:pPr marL="0" indent="0">
              <a:buNone/>
            </a:pPr>
            <a:endParaRPr lang="en-US" sz="3800" b="1" dirty="0" smtClean="0"/>
          </a:p>
          <a:p>
            <a:pPr marL="0" indent="0">
              <a:buNone/>
            </a:pPr>
            <a:r>
              <a:rPr lang="en-US" dirty="0" smtClean="0"/>
              <a:t>Challenge for Africa of 2010’s</a:t>
            </a:r>
          </a:p>
          <a:p>
            <a:r>
              <a:rPr lang="en-US" sz="3300" b="1" dirty="0" smtClean="0"/>
              <a:t>EXTENSION TO SECONDARY</a:t>
            </a:r>
          </a:p>
          <a:p>
            <a:r>
              <a:rPr lang="en-US" sz="3300" b="1" dirty="0" smtClean="0"/>
              <a:t>INCREASE IN QUALITY</a:t>
            </a:r>
            <a:endParaRPr lang="en-CA" sz="3300" b="1" dirty="0" smtClean="0"/>
          </a:p>
          <a:p>
            <a:endParaRPr lang="en-CA" dirty="0" smtClean="0"/>
          </a:p>
          <a:p>
            <a:r>
              <a:rPr lang="en-CA" dirty="0" smtClean="0"/>
              <a:t>Kenya: “The </a:t>
            </a:r>
            <a:r>
              <a:rPr lang="en-CA" dirty="0"/>
              <a:t>process for curriculum reform in Kenya has been initiated and draft tools for needs assessment finalized</a:t>
            </a:r>
            <a:r>
              <a:rPr lang="en-CA" dirty="0" smtClean="0"/>
              <a:t>.”</a:t>
            </a:r>
            <a:br>
              <a:rPr lang="en-CA" dirty="0" smtClean="0"/>
            </a:br>
            <a:r>
              <a:rPr lang="en-CA" dirty="0" smtClean="0"/>
              <a:t> </a:t>
            </a:r>
          </a:p>
          <a:p>
            <a:r>
              <a:rPr lang="en-US" dirty="0" smtClean="0"/>
              <a:t>The theme of this reform is a “competence” approach to school learning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3200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 2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8325"/>
            <a:ext cx="91821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8291" y="5562600"/>
            <a:ext cx="4051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dirty="0" smtClean="0"/>
              <a:t>Unpublished, IBE, 2016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65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of this parallels the news stories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Some of it is new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49562"/>
            <a:ext cx="8229600" cy="4525963"/>
          </a:xfrm>
        </p:spPr>
        <p:txBody>
          <a:bodyPr/>
          <a:lstStyle/>
          <a:p>
            <a:r>
              <a:rPr lang="en-US" dirty="0" smtClean="0"/>
              <a:t>But, in addition to whining, they propose an alternative to the current and problematic situation</a:t>
            </a:r>
          </a:p>
          <a:p>
            <a:pPr lvl="1"/>
            <a:r>
              <a:rPr lang="en-US" dirty="0" smtClean="0"/>
              <a:t>Alternative is known as </a:t>
            </a:r>
            <a:r>
              <a:rPr lang="en-US" sz="3200" b="1" dirty="0" smtClean="0"/>
              <a:t>“CBE”</a:t>
            </a:r>
            <a:endParaRPr lang="en-US" b="1" dirty="0" smtClean="0"/>
          </a:p>
          <a:p>
            <a:pPr lvl="1"/>
            <a:r>
              <a:rPr lang="en-US" dirty="0" smtClean="0"/>
              <a:t>Competency Based Education</a:t>
            </a:r>
          </a:p>
          <a:p>
            <a:pPr lvl="2"/>
            <a:r>
              <a:rPr lang="en-US" dirty="0" smtClean="0"/>
              <a:t>Which (in principle) is a concept </a:t>
            </a:r>
            <a:r>
              <a:rPr lang="en-US" i="1" dirty="0" smtClean="0"/>
              <a:t>broad</a:t>
            </a:r>
            <a:r>
              <a:rPr lang="en-US" dirty="0" smtClean="0"/>
              <a:t> yet </a:t>
            </a:r>
            <a:r>
              <a:rPr lang="en-US" i="1" dirty="0" smtClean="0"/>
              <a:t>detailed</a:t>
            </a:r>
            <a:r>
              <a:rPr lang="en-US" dirty="0" smtClean="0"/>
              <a:t> enough to encompass all these problems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03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052638"/>
            <a:ext cx="83439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30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Drop Out Problem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30% of the age cohorts complete junior secondary education</a:t>
            </a:r>
          </a:p>
          <a:p>
            <a:endParaRPr lang="en-US" dirty="0"/>
          </a:p>
          <a:p>
            <a:r>
              <a:rPr lang="en-US" dirty="0" smtClean="0"/>
              <a:t>Only 12% complete the full secondary cycle</a:t>
            </a:r>
          </a:p>
          <a:p>
            <a:endParaRPr lang="en-US" dirty="0"/>
          </a:p>
          <a:p>
            <a:pPr lvl="1"/>
            <a:r>
              <a:rPr lang="en-US" dirty="0" smtClean="0"/>
              <a:t>World Bank (2007)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853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047875"/>
            <a:ext cx="82105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Skilled Manpower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Kenya lacks adequately skilled [globally competitive] manpower to spur it toward economic development as envisioned in the Kenya Vision-2030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40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523875"/>
            <a:ext cx="829627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4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852613"/>
            <a:ext cx="80962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7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Enrolment: Gender and STEM</a:t>
            </a:r>
            <a:r>
              <a:rPr lang="en-US" dirty="0" smtClean="0"/>
              <a:t> (2)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Policy: “National curriculum will be used as a driver for promoting enrolment in STEM to make it the largest area in education”</a:t>
            </a:r>
          </a:p>
          <a:p>
            <a:endParaRPr lang="en-US" dirty="0"/>
          </a:p>
          <a:p>
            <a:r>
              <a:rPr lang="en-US" dirty="0" smtClean="0"/>
              <a:t>How: </a:t>
            </a:r>
          </a:p>
          <a:p>
            <a:pPr lvl="1"/>
            <a:r>
              <a:rPr lang="en-US" sz="3000" dirty="0" smtClean="0"/>
              <a:t>Build capacity of STEM teachers</a:t>
            </a:r>
          </a:p>
          <a:p>
            <a:pPr lvl="1"/>
            <a:r>
              <a:rPr lang="en-US" sz="3000" dirty="0" smtClean="0"/>
              <a:t>Invest in adequate laboratories and other resources</a:t>
            </a:r>
          </a:p>
          <a:p>
            <a:pPr lvl="2"/>
            <a:r>
              <a:rPr lang="en-US" sz="2600" dirty="0" smtClean="0"/>
              <a:t>Through PPPs?</a:t>
            </a:r>
          </a:p>
          <a:p>
            <a:pPr lvl="3"/>
            <a:r>
              <a:rPr lang="en-US" sz="2200" dirty="0" smtClean="0"/>
              <a:t>Private-Public Partnerships</a:t>
            </a:r>
          </a:p>
          <a:p>
            <a:pPr lvl="1"/>
            <a:endParaRPr lang="en-US" sz="3000" dirty="0" smtClean="0"/>
          </a:p>
          <a:p>
            <a:pPr lvl="1"/>
            <a:endParaRPr lang="en-CA" sz="3000" dirty="0"/>
          </a:p>
        </p:txBody>
      </p:sp>
    </p:spTree>
    <p:extLst>
      <p:ext uri="{BB962C8B-B14F-4D97-AF65-F5344CB8AC3E}">
        <p14:creationId xmlns:p14="http://schemas.microsoft.com/office/powerpoint/2010/main" val="7861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38001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4529" y="6248400"/>
            <a:ext cx="720543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This is probably close to enough new materials for today</a:t>
            </a:r>
            <a:endParaRPr lang="en-C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6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Backgrounder </a:t>
            </a:r>
            <a:r>
              <a:rPr lang="en-US" dirty="0" smtClean="0"/>
              <a:t>2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There </a:t>
            </a:r>
            <a:r>
              <a:rPr lang="en-CA" dirty="0"/>
              <a:t>is a need now to bring teacher trainers and teachers on board for this reform through a discussion of </a:t>
            </a:r>
            <a:r>
              <a:rPr lang="en-CA" dirty="0" smtClean="0"/>
              <a:t>:</a:t>
            </a:r>
          </a:p>
          <a:p>
            <a:r>
              <a:rPr lang="en-CA" dirty="0" smtClean="0"/>
              <a:t>what </a:t>
            </a:r>
            <a:r>
              <a:rPr lang="en-CA" dirty="0"/>
              <a:t>the reform means, </a:t>
            </a:r>
            <a:endParaRPr lang="en-CA" dirty="0" smtClean="0"/>
          </a:p>
          <a:p>
            <a:r>
              <a:rPr lang="en-CA" dirty="0" smtClean="0"/>
              <a:t>what </a:t>
            </a:r>
            <a:r>
              <a:rPr lang="en-CA" dirty="0"/>
              <a:t>it will cost them, </a:t>
            </a:r>
            <a:endParaRPr lang="en-CA" dirty="0" smtClean="0"/>
          </a:p>
          <a:p>
            <a:r>
              <a:rPr lang="en-CA" dirty="0" smtClean="0"/>
              <a:t>why </a:t>
            </a:r>
            <a:r>
              <a:rPr lang="en-CA" dirty="0"/>
              <a:t>they should invest in it, and </a:t>
            </a:r>
            <a:endParaRPr lang="en-CA" dirty="0" smtClean="0"/>
          </a:p>
          <a:p>
            <a:r>
              <a:rPr lang="en-CA" dirty="0" smtClean="0"/>
              <a:t>how </a:t>
            </a:r>
            <a:r>
              <a:rPr lang="en-CA" dirty="0"/>
              <a:t>it will affect them and their existing practices.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38001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990600" y="16002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43000" y="22098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25146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66800" y="31242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43000" y="40386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3000" y="43434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43000" y="4648200"/>
            <a:ext cx="71628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80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276350"/>
            <a:ext cx="83058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0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HISTORY: Ongoing Series of Reforms (1)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8-4-4 Curriculum (1985) </a:t>
            </a:r>
            <a:r>
              <a:rPr lang="en-US" b="1" dirty="0" smtClean="0"/>
              <a:t>GOALS</a:t>
            </a:r>
          </a:p>
          <a:p>
            <a:pPr lvl="2"/>
            <a:r>
              <a:rPr lang="en-US" dirty="0">
                <a:latin typeface="Times New Roman" pitchFamily="18" charset="0"/>
                <a:cs typeface="Times New Roman" pitchFamily="18" charset="0"/>
              </a:rPr>
              <a:t>recommendation by the Mackay commission of 1981</a:t>
            </a:r>
            <a:endParaRPr lang="en-US" b="1" dirty="0" smtClean="0"/>
          </a:p>
          <a:p>
            <a:pPr lvl="1"/>
            <a:r>
              <a:rPr lang="en-US" dirty="0" smtClean="0"/>
              <a:t>Improved access</a:t>
            </a:r>
          </a:p>
          <a:p>
            <a:pPr lvl="1"/>
            <a:r>
              <a:rPr lang="en-US" dirty="0" smtClean="0"/>
              <a:t>Better preparation for the world of work</a:t>
            </a:r>
          </a:p>
          <a:p>
            <a:pPr lvl="1"/>
            <a:r>
              <a:rPr lang="en-US" dirty="0" smtClean="0"/>
              <a:t>More vocational and technical</a:t>
            </a:r>
          </a:p>
          <a:p>
            <a:pPr lvl="1"/>
            <a:r>
              <a:rPr lang="en-US" dirty="0" smtClean="0"/>
              <a:t>Courses combined, overlaps eliminated</a:t>
            </a:r>
          </a:p>
          <a:p>
            <a:pPr lvl="2"/>
            <a:r>
              <a:rPr lang="en-US" dirty="0" smtClean="0"/>
              <a:t>Practical merged with other subjects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RESULTING IN a</a:t>
            </a:r>
            <a:r>
              <a:rPr lang="en-US" dirty="0" smtClean="0"/>
              <a:t> more self-reliant learner</a:t>
            </a:r>
          </a:p>
          <a:p>
            <a:r>
              <a:rPr lang="en-US" dirty="0" smtClean="0"/>
              <a:t>BUT</a:t>
            </a:r>
          </a:p>
          <a:p>
            <a:pPr lvl="1"/>
            <a:r>
              <a:rPr lang="en-US" dirty="0" smtClean="0"/>
              <a:t>Poorly resourced workshops</a:t>
            </a:r>
          </a:p>
          <a:p>
            <a:pPr lvl="1"/>
            <a:r>
              <a:rPr lang="en-US" dirty="0" smtClean="0"/>
              <a:t>S’s with practical/technical did not get into university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363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81000"/>
            <a:ext cx="65722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9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1524000"/>
            <a:ext cx="9220201" cy="317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8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KICD’s </a:t>
            </a:r>
            <a:r>
              <a:rPr lang="en-US" dirty="0"/>
              <a:t>summative evaluation </a:t>
            </a:r>
            <a:r>
              <a:rPr lang="en-US" dirty="0" smtClean="0"/>
              <a:t>(2009) of </a:t>
            </a:r>
            <a:r>
              <a:rPr lang="en-US" dirty="0"/>
              <a:t>the 1985 </a:t>
            </a:r>
            <a:r>
              <a:rPr lang="en-US" dirty="0" smtClean="0"/>
              <a:t>reform found…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495800"/>
          </a:xfrm>
        </p:spPr>
        <p:txBody>
          <a:bodyPr>
            <a:noAutofit/>
          </a:bodyPr>
          <a:lstStyle/>
          <a:p>
            <a:pPr lvl="1"/>
            <a:r>
              <a:rPr lang="en-US" sz="2400" dirty="0" smtClean="0"/>
              <a:t>Gaps at all levels</a:t>
            </a:r>
          </a:p>
          <a:p>
            <a:pPr lvl="1"/>
            <a:r>
              <a:rPr lang="en-US" sz="2400" dirty="0" smtClean="0"/>
              <a:t>Particularly regarding vocational/practical and preparation for the world of work</a:t>
            </a:r>
          </a:p>
          <a:p>
            <a:pPr lvl="1"/>
            <a:r>
              <a:rPr lang="en-US" sz="2400" dirty="0" smtClean="0"/>
              <a:t>And critical life skills</a:t>
            </a:r>
          </a:p>
          <a:p>
            <a:r>
              <a:rPr lang="en-US" sz="2400" dirty="0" smtClean="0"/>
              <a:t>Main recommendations were:</a:t>
            </a:r>
          </a:p>
          <a:p>
            <a:pPr marL="971550" lvl="1" indent="-457200">
              <a:buFont typeface="+mj-lt"/>
              <a:buAutoNum type="arabicPeriod"/>
            </a:pPr>
            <a:r>
              <a:rPr lang="en-US" sz="2000" dirty="0" smtClean="0"/>
              <a:t>More emphasis on practical/vocational</a:t>
            </a:r>
          </a:p>
          <a:p>
            <a:pPr marL="971550" lvl="1" indent="-457200">
              <a:buFont typeface="+mj-lt"/>
              <a:buAutoNum type="arabicPeriod"/>
            </a:pPr>
            <a:r>
              <a:rPr lang="en-US" sz="2000" dirty="0" smtClean="0"/>
              <a:t>Less emphasis on the focus on the purely cognitive domain</a:t>
            </a:r>
          </a:p>
          <a:p>
            <a:pPr marL="971550" lvl="1" indent="-457200">
              <a:buFont typeface="+mj-lt"/>
              <a:buAutoNum type="arabicPeriod"/>
            </a:pPr>
            <a:r>
              <a:rPr lang="en-US" sz="2000" dirty="0" smtClean="0"/>
              <a:t>Bring curriculum into tandem with the global trend toward </a:t>
            </a:r>
            <a:r>
              <a:rPr lang="en-US" sz="2000" b="1" i="1" dirty="0" smtClean="0"/>
              <a:t>competence</a:t>
            </a:r>
            <a:r>
              <a:rPr lang="en-US" sz="2000" dirty="0"/>
              <a:t>-</a:t>
            </a:r>
            <a:r>
              <a:rPr lang="en-US" sz="2000" dirty="0" smtClean="0"/>
              <a:t>based learning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800" dirty="0" smtClean="0"/>
              <a:t>Which states and assesses expected competencies at every level of learning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800" dirty="0" smtClean="0"/>
              <a:t>Which specifically prepares learners for the world of work</a:t>
            </a:r>
          </a:p>
        </p:txBody>
      </p:sp>
    </p:spTree>
    <p:extLst>
      <p:ext uri="{BB962C8B-B14F-4D97-AF65-F5344CB8AC3E}">
        <p14:creationId xmlns:p14="http://schemas.microsoft.com/office/powerpoint/2010/main" val="298848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686050"/>
            <a:ext cx="82581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609600"/>
            <a:ext cx="8477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81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990600"/>
            <a:ext cx="8486775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58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Competency Based Curriculum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Focuses on what the learner can </a:t>
            </a:r>
            <a:r>
              <a:rPr lang="en-US" b="1" u="sng" dirty="0" smtClean="0"/>
              <a:t>do</a:t>
            </a:r>
            <a:r>
              <a:rPr lang="en-US" dirty="0" smtClean="0"/>
              <a:t> not just on what s/he </a:t>
            </a:r>
            <a:r>
              <a:rPr lang="en-US" b="1" u="sng" dirty="0" smtClean="0"/>
              <a:t>knows</a:t>
            </a:r>
          </a:p>
          <a:p>
            <a:pPr lvl="1"/>
            <a:r>
              <a:rPr lang="en-US" dirty="0" smtClean="0"/>
              <a:t>Exhibit behaviour commensurate with what has been taught</a:t>
            </a:r>
          </a:p>
          <a:p>
            <a:pPr lvl="1"/>
            <a:r>
              <a:rPr lang="en-US" dirty="0" smtClean="0"/>
              <a:t>Yet there are big problems currently on the “do side”</a:t>
            </a:r>
          </a:p>
          <a:p>
            <a:endParaRPr lang="en-CA" b="1" u="sng" dirty="0"/>
          </a:p>
        </p:txBody>
      </p:sp>
    </p:spTree>
    <p:extLst>
      <p:ext uri="{BB962C8B-B14F-4D97-AF65-F5344CB8AC3E}">
        <p14:creationId xmlns:p14="http://schemas.microsoft.com/office/powerpoint/2010/main" val="201270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2483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7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i="1" dirty="0" smtClean="0"/>
              <a:t>Backgrounder 3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Autofit/>
          </a:bodyPr>
          <a:lstStyle/>
          <a:p>
            <a:r>
              <a:rPr lang="en-CA" sz="2400" dirty="0" smtClean="0"/>
              <a:t>First What we are </a:t>
            </a:r>
            <a:r>
              <a:rPr lang="en-CA" sz="2400" b="1" i="1" dirty="0" smtClean="0"/>
              <a:t>not</a:t>
            </a:r>
            <a:r>
              <a:rPr lang="en-CA" sz="2400" dirty="0" smtClean="0"/>
              <a:t> here to do:</a:t>
            </a:r>
          </a:p>
          <a:p>
            <a:pPr lvl="1"/>
            <a:r>
              <a:rPr lang="en-US" sz="2400" dirty="0" smtClean="0"/>
              <a:t>We cannot provide a tried-and-true, established ‘method’ for how to put in place a successful CBE approach</a:t>
            </a:r>
          </a:p>
          <a:p>
            <a:pPr lvl="1"/>
            <a:r>
              <a:rPr lang="en-US" sz="2400" dirty="0" smtClean="0"/>
              <a:t>“A Competence approach” is </a:t>
            </a:r>
            <a:r>
              <a:rPr lang="en-US" sz="2400" u="sng" dirty="0" smtClean="0"/>
              <a:t>more an ideal than a reality</a:t>
            </a:r>
            <a:r>
              <a:rPr lang="en-US" sz="2400" dirty="0" smtClean="0"/>
              <a:t> at present, even in Europe / North America</a:t>
            </a:r>
          </a:p>
          <a:p>
            <a:pPr lvl="1"/>
            <a:r>
              <a:rPr lang="en-US" sz="2400" dirty="0" smtClean="0"/>
              <a:t>Different CBE reform zones emphasize different things:</a:t>
            </a:r>
          </a:p>
          <a:p>
            <a:pPr lvl="2"/>
            <a:r>
              <a:rPr lang="en-US" sz="1800" dirty="0" smtClean="0"/>
              <a:t>IN USA it is mainly about individual </a:t>
            </a:r>
            <a:r>
              <a:rPr lang="en-US" sz="1800" b="1" dirty="0" smtClean="0"/>
              <a:t>pace of learning</a:t>
            </a:r>
            <a:r>
              <a:rPr lang="en-US" sz="1800" dirty="0" smtClean="0"/>
              <a:t> and “mastery” types of assessment</a:t>
            </a:r>
          </a:p>
          <a:p>
            <a:pPr lvl="2"/>
            <a:r>
              <a:rPr lang="en-US" sz="1800" dirty="0" smtClean="0"/>
              <a:t>In Canada it is mainly about the need to fully </a:t>
            </a:r>
            <a:r>
              <a:rPr lang="en-US" sz="1800" b="1" dirty="0" smtClean="0"/>
              <a:t>contextualize learning</a:t>
            </a:r>
            <a:r>
              <a:rPr lang="en-US" sz="1800" dirty="0" smtClean="0"/>
              <a:t> through “situation banks”</a:t>
            </a:r>
            <a:endParaRPr lang="en-US" sz="1800" dirty="0"/>
          </a:p>
          <a:p>
            <a:pPr marL="0" indent="0">
              <a:buNone/>
            </a:pPr>
            <a:r>
              <a:rPr lang="en-US" sz="2400" dirty="0" smtClean="0"/>
              <a:t>So, we feel that: </a:t>
            </a:r>
          </a:p>
          <a:p>
            <a:r>
              <a:rPr lang="en-US" sz="2400" dirty="0" smtClean="0"/>
              <a:t>Kenya will largely find its own version of a competence reform, and</a:t>
            </a:r>
          </a:p>
          <a:p>
            <a:r>
              <a:rPr lang="en-US" sz="2400" dirty="0" smtClean="0"/>
              <a:t> Anything we say should be taken as information and ideas rather than “a method” to be applied</a:t>
            </a:r>
          </a:p>
          <a:p>
            <a:pPr lvl="2"/>
            <a:endParaRPr lang="en-US" sz="1800" dirty="0"/>
          </a:p>
          <a:p>
            <a:pPr lvl="1"/>
            <a:endParaRPr lang="en-C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 from Minister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World of new (1) opportunities and (2) challenges</a:t>
            </a:r>
          </a:p>
          <a:p>
            <a:r>
              <a:rPr lang="en-US" dirty="0" smtClean="0"/>
              <a:t>Importance of education to exploit the opportunities</a:t>
            </a:r>
          </a:p>
          <a:p>
            <a:r>
              <a:rPr lang="en-US" dirty="0" smtClean="0"/>
              <a:t>BUT</a:t>
            </a:r>
            <a:br>
              <a:rPr lang="en-US" dirty="0" smtClean="0"/>
            </a:br>
            <a:r>
              <a:rPr lang="en-US" dirty="0" smtClean="0"/>
              <a:t>“….  New challenges cannot be overcome and new opportunities cannot be leveraged through an old-fashioned, </a:t>
            </a:r>
            <a:r>
              <a:rPr lang="en-US" b="1" dirty="0" smtClean="0"/>
              <a:t>knowledge-based</a:t>
            </a:r>
            <a:r>
              <a:rPr lang="en-US" dirty="0" smtClean="0"/>
              <a:t> and </a:t>
            </a:r>
            <a:r>
              <a:rPr lang="en-US" b="1" dirty="0" smtClean="0"/>
              <a:t>examination driven</a:t>
            </a:r>
            <a:r>
              <a:rPr lang="en-US" dirty="0" smtClean="0"/>
              <a:t> curriculum.”</a:t>
            </a:r>
          </a:p>
          <a:p>
            <a:pPr lvl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91250"/>
            <a:ext cx="5715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65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3109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4256" y="6096000"/>
            <a:ext cx="6981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Knowledge, yes, but it is </a:t>
            </a:r>
            <a:r>
              <a:rPr lang="en-US" sz="3600" b="1" u="sng" dirty="0" smtClean="0"/>
              <a:t>only Step One</a:t>
            </a:r>
            <a:endParaRPr lang="en-CA" sz="3200" b="1" u="sng" dirty="0"/>
          </a:p>
        </p:txBody>
      </p:sp>
      <p:sp>
        <p:nvSpPr>
          <p:cNvPr id="4" name="Donut 3"/>
          <p:cNvSpPr/>
          <p:nvPr/>
        </p:nvSpPr>
        <p:spPr>
          <a:xfrm>
            <a:off x="3048000" y="4800600"/>
            <a:ext cx="3276600" cy="1313765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8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371600" y="3429000"/>
            <a:ext cx="6400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sz="1800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Application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apply, choose, demonstrate, dramatize, employ,</a:t>
            </a:r>
          </a:p>
          <a:p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illustrate, interpret, operate, practice, schedule, sketch, solve,</a:t>
            </a:r>
          </a:p>
          <a:p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use, write. 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371600" y="5257800"/>
            <a:ext cx="6934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Times" panose="02020603050405020304" pitchFamily="18" charset="0"/>
              <a:buNone/>
            </a:pPr>
            <a:r>
              <a:rPr lang="en-US" b="1" i="1">
                <a:solidFill>
                  <a:srgbClr val="000000"/>
                </a:solidFill>
                <a:latin typeface="Times New Roman" panose="02020603050405020304" pitchFamily="18" charset="0"/>
              </a:rPr>
              <a:t>1. Knowledge</a:t>
            </a: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: arrange, define, duplicate, label, list, memorize, name, order, recognize, relate, recall, repeat, reproduce state.</a:t>
            </a:r>
            <a:endParaRPr lang="en-US" b="1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371600" y="4419600"/>
            <a:ext cx="71628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Times" panose="02020603050405020304" pitchFamily="18" charset="0"/>
              <a:buNone/>
            </a:pPr>
            <a:r>
              <a:rPr lang="en-US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2. Comprehension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classify, describe, discuss, explain, express, identify, indicate, locate, recognize, report, restate, review, select, translate, </a:t>
            </a:r>
          </a:p>
          <a:p>
            <a:pPr>
              <a:spcBef>
                <a:spcPct val="50000"/>
              </a:spcBef>
            </a:pPr>
            <a:endParaRPr lang="en-US" b="1" dirty="0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371600" y="304800"/>
            <a:ext cx="7543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ED181E"/>
                </a:solidFill>
                <a:latin typeface="Times New Roman" panose="02020603050405020304" pitchFamily="18" charset="0"/>
              </a:rPr>
              <a:t>6. </a:t>
            </a:r>
            <a:r>
              <a:rPr lang="en-US" b="1" i="1" dirty="0">
                <a:solidFill>
                  <a:srgbClr val="ED181E"/>
                </a:solidFill>
                <a:latin typeface="Times New Roman" panose="02020603050405020304" pitchFamily="18" charset="0"/>
              </a:rPr>
              <a:t>Evaluation</a:t>
            </a:r>
            <a:r>
              <a:rPr lang="en-US" b="1" dirty="0">
                <a:solidFill>
                  <a:srgbClr val="ED181E"/>
                </a:solidFill>
                <a:latin typeface="Times New Roman" panose="02020603050405020304" pitchFamily="18" charset="0"/>
              </a:rPr>
              <a:t>: appraise, argue, assess, attach, choose compare, defend estimate, judge, predict, rate, core, select, support, value, evaluate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371600" y="1219200"/>
            <a:ext cx="7467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ED181E"/>
                </a:solidFill>
                <a:latin typeface="Times New Roman" panose="02020603050405020304" pitchFamily="18" charset="0"/>
              </a:rPr>
              <a:t>5. </a:t>
            </a:r>
            <a:r>
              <a:rPr lang="en-US" b="1" i="1">
                <a:solidFill>
                  <a:srgbClr val="ED181E"/>
                </a:solidFill>
                <a:latin typeface="Times New Roman" panose="02020603050405020304" pitchFamily="18" charset="0"/>
              </a:rPr>
              <a:t>Synthesis</a:t>
            </a:r>
            <a:r>
              <a:rPr lang="en-US" b="1">
                <a:solidFill>
                  <a:srgbClr val="ED181E"/>
                </a:solidFill>
                <a:latin typeface="Times New Roman" panose="02020603050405020304" pitchFamily="18" charset="0"/>
              </a:rPr>
              <a:t>: arrange, assemble, collect, compose, construct, create, design, develop, formulate, manage, organize, plan, prepare, propose, set up, write. </a:t>
            </a:r>
            <a:endParaRPr lang="en-US" b="1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371600" y="2209800"/>
            <a:ext cx="7391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ED181E"/>
                </a:solidFill>
                <a:latin typeface="Times New Roman" panose="02020603050405020304" pitchFamily="18" charset="0"/>
              </a:rPr>
              <a:t>4. </a:t>
            </a:r>
            <a:r>
              <a:rPr lang="en-US" b="1" i="1">
                <a:solidFill>
                  <a:srgbClr val="ED181E"/>
                </a:solidFill>
                <a:latin typeface="Times New Roman" panose="02020603050405020304" pitchFamily="18" charset="0"/>
              </a:rPr>
              <a:t>Analysis</a:t>
            </a:r>
            <a:r>
              <a:rPr lang="en-US" b="1">
                <a:solidFill>
                  <a:srgbClr val="ED181E"/>
                </a:solidFill>
                <a:latin typeface="Times New Roman" panose="02020603050405020304" pitchFamily="18" charset="0"/>
              </a:rPr>
              <a:t>: analyze, appraise, calculate, categorize, compare, contrast, criticize, differentiate, discriminate, distinguish, examine, experiment, question, test. </a:t>
            </a:r>
            <a:endParaRPr lang="en-US" b="1"/>
          </a:p>
        </p:txBody>
      </p:sp>
      <p:sp>
        <p:nvSpPr>
          <p:cNvPr id="2" name="TextBox 1"/>
          <p:cNvSpPr txBox="1"/>
          <p:nvPr/>
        </p:nvSpPr>
        <p:spPr>
          <a:xfrm>
            <a:off x="533400" y="76200"/>
            <a:ext cx="394660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R</a:t>
            </a:r>
          </a:p>
          <a:p>
            <a:r>
              <a:rPr lang="en-CA" b="1" dirty="0" smtClean="0"/>
              <a:t>O</a:t>
            </a:r>
          </a:p>
          <a:p>
            <a:r>
              <a:rPr lang="en-CA" b="1" dirty="0" smtClean="0"/>
              <a:t>U</a:t>
            </a:r>
          </a:p>
          <a:p>
            <a:r>
              <a:rPr lang="en-CA" b="1" dirty="0" smtClean="0"/>
              <a:t>G</a:t>
            </a:r>
          </a:p>
          <a:p>
            <a:r>
              <a:rPr lang="en-CA" b="1" dirty="0" smtClean="0"/>
              <a:t>H</a:t>
            </a:r>
          </a:p>
          <a:p>
            <a:endParaRPr lang="en-CA" b="1" dirty="0"/>
          </a:p>
          <a:p>
            <a:r>
              <a:rPr lang="en-CA" b="1" dirty="0" smtClean="0"/>
              <a:t>G</a:t>
            </a:r>
          </a:p>
          <a:p>
            <a:r>
              <a:rPr lang="en-CA" b="1" dirty="0" smtClean="0"/>
              <a:t>U</a:t>
            </a:r>
          </a:p>
          <a:p>
            <a:r>
              <a:rPr lang="en-CA" b="1" dirty="0" smtClean="0"/>
              <a:t>I</a:t>
            </a:r>
          </a:p>
          <a:p>
            <a:r>
              <a:rPr lang="en-CA" b="1" dirty="0" smtClean="0"/>
              <a:t>D</a:t>
            </a:r>
          </a:p>
          <a:p>
            <a:r>
              <a:rPr lang="en-CA" b="1" dirty="0" smtClean="0"/>
              <a:t>E</a:t>
            </a:r>
          </a:p>
          <a:p>
            <a:endParaRPr lang="en-CA" b="1" dirty="0"/>
          </a:p>
          <a:p>
            <a:r>
              <a:rPr lang="en-CA" b="1" dirty="0" smtClean="0"/>
              <a:t>T</a:t>
            </a:r>
          </a:p>
          <a:p>
            <a:r>
              <a:rPr lang="en-CA" b="1" dirty="0" smtClean="0"/>
              <a:t>O</a:t>
            </a:r>
          </a:p>
          <a:p>
            <a:endParaRPr lang="en-CA" b="1" dirty="0"/>
          </a:p>
          <a:p>
            <a:r>
              <a:rPr lang="en-CA" b="1" dirty="0" smtClean="0"/>
              <a:t>K</a:t>
            </a:r>
          </a:p>
          <a:p>
            <a:r>
              <a:rPr lang="en-CA" b="1" dirty="0" smtClean="0"/>
              <a:t>E</a:t>
            </a:r>
          </a:p>
          <a:p>
            <a:r>
              <a:rPr lang="en-CA" b="1" dirty="0" smtClean="0"/>
              <a:t>Y</a:t>
            </a:r>
          </a:p>
          <a:p>
            <a:endParaRPr lang="en-CA" b="1" dirty="0" smtClean="0"/>
          </a:p>
          <a:p>
            <a:r>
              <a:rPr lang="en-CA" b="1" dirty="0" smtClean="0"/>
              <a:t>W</a:t>
            </a:r>
          </a:p>
          <a:p>
            <a:r>
              <a:rPr lang="en-CA" b="1" dirty="0" smtClean="0"/>
              <a:t>O</a:t>
            </a:r>
          </a:p>
          <a:p>
            <a:r>
              <a:rPr lang="en-CA" b="1" dirty="0" smtClean="0"/>
              <a:t>R</a:t>
            </a:r>
          </a:p>
          <a:p>
            <a:r>
              <a:rPr lang="en-CA" b="1" dirty="0" smtClean="0"/>
              <a:t>D</a:t>
            </a:r>
            <a:br>
              <a:rPr lang="en-CA" b="1" dirty="0" smtClean="0"/>
            </a:br>
            <a:r>
              <a:rPr lang="en-CA" b="1" dirty="0" smtClean="0"/>
              <a:t>S</a:t>
            </a:r>
            <a:br>
              <a:rPr lang="en-CA" b="1" dirty="0" smtClean="0"/>
            </a:b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72853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autoUpdateAnimBg="0"/>
      <p:bldP spid="11269" grpId="0" autoUpdateAnimBg="0"/>
      <p:bldP spid="11271" grpId="0" autoUpdateAnimBg="0"/>
      <p:bldP spid="11273" grpId="0" autoUpdateAnimBg="0"/>
      <p:bldP spid="11274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76200"/>
            <a:ext cx="9124181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209800" y="6400800"/>
            <a:ext cx="10668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9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big ideas in this diagram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t="69641" r="7852"/>
          <a:stretch/>
        </p:blipFill>
        <p:spPr bwMode="auto">
          <a:xfrm>
            <a:off x="381000" y="1371600"/>
            <a:ext cx="8267700" cy="2043701"/>
          </a:xfrm>
          <a:prstGeom prst="rect">
            <a:avLst/>
          </a:prstGeom>
          <a:noFill/>
          <a:ln>
            <a:noFill/>
          </a:ln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3581400"/>
            <a:ext cx="7511736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(1) Not knowledge alone</a:t>
            </a:r>
          </a:p>
          <a:p>
            <a:pPr lvl="1"/>
            <a:r>
              <a:rPr lang="en-US" sz="2800" dirty="0" smtClean="0"/>
              <a:t>+ skills</a:t>
            </a:r>
          </a:p>
          <a:p>
            <a:pPr lvl="1"/>
            <a:r>
              <a:rPr lang="en-US" sz="2800" dirty="0" smtClean="0"/>
              <a:t>+ attitudes</a:t>
            </a:r>
          </a:p>
          <a:p>
            <a:r>
              <a:rPr lang="en-US" sz="2800" dirty="0" smtClean="0"/>
              <a:t>(2) Applied</a:t>
            </a:r>
          </a:p>
          <a:p>
            <a:r>
              <a:rPr lang="en-US" sz="2800" dirty="0" smtClean="0"/>
              <a:t>(3) In context</a:t>
            </a:r>
          </a:p>
          <a:p>
            <a:r>
              <a:rPr lang="en-US" sz="2800" dirty="0" smtClean="0"/>
              <a:t>(4) Underpinned by values</a:t>
            </a:r>
          </a:p>
          <a:p>
            <a:r>
              <a:rPr lang="en-US" sz="4400" dirty="0" smtClean="0"/>
              <a:t>          Let’s unpack each of these</a:t>
            </a:r>
            <a:endParaRPr lang="en-CA" sz="4400" dirty="0"/>
          </a:p>
        </p:txBody>
      </p:sp>
    </p:spTree>
    <p:extLst>
      <p:ext uri="{BB962C8B-B14F-4D97-AF65-F5344CB8AC3E}">
        <p14:creationId xmlns:p14="http://schemas.microsoft.com/office/powerpoint/2010/main" val="417862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600" dirty="0" smtClean="0"/>
              <a:t>Competency as an ideal opportunity and framework to implement technology </a:t>
            </a:r>
            <a:endParaRPr lang="en-CA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62088"/>
            <a:ext cx="9082490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6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A Competency Based </a:t>
            </a:r>
            <a:r>
              <a:rPr lang="en-US" i="1" dirty="0" smtClean="0"/>
              <a:t>Curriculum</a:t>
            </a:r>
            <a:r>
              <a:rPr lang="en-US" dirty="0" smtClean="0"/>
              <a:t> (2)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MOEST will assure that learners do not move to the next level until they can perform at the current level</a:t>
            </a:r>
          </a:p>
          <a:p>
            <a:pPr lvl="1"/>
            <a:r>
              <a:rPr lang="en-US" dirty="0" smtClean="0"/>
              <a:t>At all levels from primary to secondary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And this will involve information technology at its heart</a:t>
            </a:r>
          </a:p>
          <a:p>
            <a:pPr lvl="1"/>
            <a:r>
              <a:rPr lang="en-US" dirty="0" smtClean="0"/>
              <a:t>Not at its periphery, i.e. not “a frill”</a:t>
            </a:r>
          </a:p>
          <a:p>
            <a:pPr lvl="1"/>
            <a:endParaRPr lang="en-US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681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28800"/>
            <a:ext cx="79438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75914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5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A Competency Based Curriculum</a:t>
            </a:r>
            <a:r>
              <a:rPr lang="en-US" dirty="0"/>
              <a:t> </a:t>
            </a:r>
            <a:r>
              <a:rPr lang="en-US" dirty="0" smtClean="0"/>
              <a:t>(3)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The Reform Process:</a:t>
            </a:r>
          </a:p>
          <a:p>
            <a:r>
              <a:rPr lang="en-US" sz="2000" dirty="0" smtClean="0"/>
              <a:t>Needs assessment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</a:p>
          <a:p>
            <a:r>
              <a:rPr lang="en-US" sz="2000" dirty="0">
                <a:sym typeface="Wingdings" panose="05000000000000000000" pitchFamily="2" charset="2"/>
              </a:rPr>
              <a:t>C</a:t>
            </a:r>
            <a:r>
              <a:rPr lang="en-US" sz="2000" dirty="0" smtClean="0">
                <a:sym typeface="Wingdings" panose="05000000000000000000" pitchFamily="2" charset="2"/>
              </a:rPr>
              <a:t>urriculum design  </a:t>
            </a:r>
          </a:p>
          <a:p>
            <a:r>
              <a:rPr lang="en-US" sz="2000" dirty="0">
                <a:sym typeface="Wingdings" panose="05000000000000000000" pitchFamily="2" charset="2"/>
              </a:rPr>
              <a:t>O</a:t>
            </a:r>
            <a:r>
              <a:rPr lang="en-US" sz="2000" dirty="0" smtClean="0">
                <a:sym typeface="Wingdings" panose="05000000000000000000" pitchFamily="2" charset="2"/>
              </a:rPr>
              <a:t>utcomes, standards and achievement indicators at each level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b="1" dirty="0">
                <a:sym typeface="Wingdings" panose="05000000000000000000" pitchFamily="2" charset="2"/>
              </a:rPr>
              <a:t>This is where we are </a:t>
            </a:r>
            <a:r>
              <a:rPr lang="en-US" sz="1600" b="1" dirty="0" smtClean="0">
                <a:sym typeface="Wingdings" panose="05000000000000000000" pitchFamily="2" charset="2"/>
              </a:rPr>
              <a:t>at </a:t>
            </a:r>
            <a:r>
              <a:rPr lang="en-US" sz="1600" b="1" u="sng" dirty="0" smtClean="0">
                <a:sym typeface="Wingdings" panose="05000000000000000000" pitchFamily="2" charset="2"/>
              </a:rPr>
              <a:t>NOW</a:t>
            </a:r>
            <a:endParaRPr lang="en-CA" sz="1600" b="1" u="sng" dirty="0"/>
          </a:p>
          <a:p>
            <a:pPr marL="57150" indent="0"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Then 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 develop CBE syllabus for each subjects 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 Instructional materials development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 make stakeholders aware of all this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 capacity building of teachers and trainers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 Finally PILOTING (Jan 2017)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 National Roll-Out and Implementation (2018-19 depending on results)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 FINALLY Monitoring and Evaluation (M&amp;E)</a:t>
            </a:r>
          </a:p>
          <a:p>
            <a:pPr marL="457200" lvl="1" indent="0"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= Formative evaluation</a:t>
            </a:r>
          </a:p>
          <a:p>
            <a:pPr marL="57150" indent="0">
              <a:buNone/>
            </a:pPr>
            <a:r>
              <a:rPr lang="en-US" sz="2000" dirty="0" smtClean="0">
                <a:sym typeface="Wingdings" panose="05000000000000000000" pitchFamily="2" charset="2"/>
              </a:rPr>
              <a:t>	 Starting Gr 1 and ECD</a:t>
            </a:r>
          </a:p>
          <a:p>
            <a:endParaRPr lang="en-US" sz="20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169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HOW WILL ALL THIS AFFECT TEACHING?</a:t>
            </a:r>
            <a:endParaRPr lang="en-CA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190625"/>
            <a:ext cx="79533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7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i="1" dirty="0" smtClean="0"/>
              <a:t>Backgrounder 4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Autofit/>
          </a:bodyPr>
          <a:lstStyle/>
          <a:p>
            <a:r>
              <a:rPr lang="en-CA" sz="4000" dirty="0" smtClean="0"/>
              <a:t>Second the type of information we do </a:t>
            </a:r>
            <a:r>
              <a:rPr lang="en-CA" sz="4000" b="1" i="1" dirty="0" smtClean="0"/>
              <a:t>not</a:t>
            </a:r>
            <a:r>
              <a:rPr lang="en-CA" sz="4000" dirty="0" smtClean="0"/>
              <a:t> propose to share with you: Multiple boxes and arrows</a:t>
            </a:r>
            <a:br>
              <a:rPr lang="en-CA" sz="4000" dirty="0" smtClean="0"/>
            </a:br>
            <a:endParaRPr lang="en-CA" sz="4000" dirty="0" smtClean="0"/>
          </a:p>
          <a:p>
            <a:pPr lvl="1"/>
            <a:r>
              <a:rPr lang="en-US" sz="3600" dirty="0" smtClean="0"/>
              <a:t>As typifies many or most “competency training” workshops …</a:t>
            </a:r>
            <a:endParaRPr lang="en-CA" sz="4000" dirty="0" smtClean="0"/>
          </a:p>
          <a:p>
            <a:pPr lvl="1"/>
            <a:r>
              <a:rPr lang="en-US" sz="3600" dirty="0" smtClean="0"/>
              <a:t>Except where their meaning is fully explainable in the present setting and timeframe</a:t>
            </a:r>
            <a:endParaRPr lang="en-CA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Pedagogical Approaches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“The majority of teachers will require                  </a:t>
            </a:r>
            <a:r>
              <a:rPr lang="en-US" b="1" dirty="0" smtClean="0"/>
              <a:t>re-orientation</a:t>
            </a:r>
            <a:r>
              <a:rPr lang="en-US" dirty="0" smtClean="0"/>
              <a:t> on the delivery methods for the competency based approach”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We need to “empower teachers with effective, efficient, and sound instructional strategies, methodology and techniques that facilitate competency based learning”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hrough new degree and diploma content</a:t>
            </a:r>
          </a:p>
          <a:p>
            <a:pPr lvl="1"/>
            <a:r>
              <a:rPr lang="en-US" dirty="0" smtClean="0"/>
              <a:t>through professional development programs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hrough In-service training</a:t>
            </a:r>
          </a:p>
        </p:txBody>
      </p:sp>
    </p:spTree>
    <p:extLst>
      <p:ext uri="{BB962C8B-B14F-4D97-AF65-F5344CB8AC3E}">
        <p14:creationId xmlns:p14="http://schemas.microsoft.com/office/powerpoint/2010/main" val="3479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1125"/>
            <a:ext cx="863400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1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BACK TO THE IBE DOCUMENT</a:t>
            </a:r>
            <a:br>
              <a:rPr lang="en-US" sz="3100" dirty="0" smtClean="0"/>
            </a:br>
            <a:r>
              <a:rPr lang="en-US" sz="3100" dirty="0" smtClean="0"/>
              <a:t>(</a:t>
            </a:r>
            <a:r>
              <a:rPr lang="en-US" sz="2200" dirty="0" smtClean="0"/>
              <a:t>2016)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dirty="0" smtClean="0"/>
              <a:t>Now what </a:t>
            </a:r>
            <a:r>
              <a:rPr lang="en-US" b="1" u="sng" dirty="0" smtClean="0"/>
              <a:t>teachers</a:t>
            </a:r>
            <a:r>
              <a:rPr lang="en-US" dirty="0" smtClean="0"/>
              <a:t> will be expected to do with all this</a:t>
            </a:r>
            <a:endParaRPr lang="en-C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8534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1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CA and teaching strategies, methods, learning materials</a:t>
            </a:r>
            <a:br>
              <a:rPr lang="en-GB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/>
              <a:t>What is a CA teaching method</a:t>
            </a:r>
            <a:r>
              <a:rPr lang="en-GB" dirty="0" smtClean="0"/>
              <a:t>?</a:t>
            </a:r>
          </a:p>
          <a:p>
            <a:r>
              <a:rPr lang="en-GB" dirty="0" smtClean="0"/>
              <a:t>What </a:t>
            </a:r>
            <a:r>
              <a:rPr lang="en-GB" dirty="0"/>
              <a:t>sort of manuals are needed for CA</a:t>
            </a:r>
            <a:r>
              <a:rPr lang="en-GB" dirty="0" smtClean="0"/>
              <a:t>?</a:t>
            </a:r>
          </a:p>
          <a:p>
            <a:r>
              <a:rPr lang="en-GB" dirty="0" smtClean="0"/>
              <a:t>Are </a:t>
            </a:r>
            <a:r>
              <a:rPr lang="en-GB" dirty="0"/>
              <a:t>manuals actually </a:t>
            </a:r>
            <a:r>
              <a:rPr lang="en-GB" dirty="0" smtClean="0"/>
              <a:t>needed</a:t>
            </a:r>
            <a:r>
              <a:rPr lang="en-GB" dirty="0"/>
              <a:t> </a:t>
            </a:r>
            <a:r>
              <a:rPr lang="en-GB" dirty="0" smtClean="0"/>
              <a:t>at all?</a:t>
            </a:r>
          </a:p>
          <a:p>
            <a:r>
              <a:rPr lang="en-GB" dirty="0" smtClean="0"/>
              <a:t>The </a:t>
            </a:r>
            <a:r>
              <a:rPr lang="en-GB" dirty="0"/>
              <a:t>alternative to </a:t>
            </a:r>
            <a:r>
              <a:rPr lang="en-GB" dirty="0" smtClean="0"/>
              <a:t>manuals</a:t>
            </a:r>
          </a:p>
          <a:p>
            <a:pPr lvl="1"/>
            <a:r>
              <a:rPr lang="en-GB" dirty="0" smtClean="0"/>
              <a:t>    </a:t>
            </a:r>
            <a:r>
              <a:rPr lang="en-GB" dirty="0"/>
              <a:t>Adapting </a:t>
            </a:r>
            <a:r>
              <a:rPr lang="en-GB" dirty="0" smtClean="0"/>
              <a:t>manuals</a:t>
            </a:r>
          </a:p>
          <a:p>
            <a:pPr lvl="1"/>
            <a:r>
              <a:rPr lang="en-GB" dirty="0"/>
              <a:t> </a:t>
            </a:r>
            <a:r>
              <a:rPr lang="en-GB" dirty="0" smtClean="0"/>
              <a:t>   Re-conceiving manuals</a:t>
            </a:r>
          </a:p>
          <a:p>
            <a:r>
              <a:rPr lang="en-GB" dirty="0" smtClean="0"/>
              <a:t>Key </a:t>
            </a:r>
            <a:r>
              <a:rPr lang="en-GB" dirty="0"/>
              <a:t>role for the activated </a:t>
            </a:r>
            <a:r>
              <a:rPr lang="en-GB" dirty="0" smtClean="0"/>
              <a:t>learner</a:t>
            </a:r>
          </a:p>
          <a:p>
            <a:pPr lvl="1"/>
            <a:r>
              <a:rPr lang="en-GB" dirty="0" smtClean="0"/>
              <a:t>    </a:t>
            </a:r>
            <a:r>
              <a:rPr lang="en-GB" dirty="0"/>
              <a:t>Effective preparation for group discussion and reporting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199"/>
            <a:ext cx="8534400" cy="647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4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400"/>
            <a:ext cx="8593457" cy="215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828536"/>
            <a:ext cx="8405812" cy="510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762000" y="2133600"/>
            <a:ext cx="51054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40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" y="533400"/>
            <a:ext cx="904444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114800" y="1981200"/>
            <a:ext cx="41910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00200" y="2590800"/>
            <a:ext cx="1600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05400" y="2286000"/>
            <a:ext cx="17526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0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CA-friendly Teach strategies/methods/materials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 “LEARNER CENTRED”: What does it really mean?</a:t>
            </a:r>
          </a:p>
          <a:p>
            <a:endParaRPr lang="en-US" dirty="0"/>
          </a:p>
          <a:p>
            <a:r>
              <a:rPr lang="en-US" dirty="0" smtClean="0"/>
              <a:t>Use more real than display questions</a:t>
            </a:r>
          </a:p>
          <a:p>
            <a:r>
              <a:rPr lang="en-US" dirty="0" smtClean="0"/>
              <a:t>Let learners have at least 50% of the talk time</a:t>
            </a:r>
          </a:p>
          <a:p>
            <a:pPr lvl="1"/>
            <a:r>
              <a:rPr lang="en-US" dirty="0" smtClean="0"/>
              <a:t>To each other</a:t>
            </a:r>
          </a:p>
          <a:p>
            <a:pPr lvl="1"/>
            <a:r>
              <a:rPr lang="en-US" dirty="0" smtClean="0"/>
              <a:t>To the teacher</a:t>
            </a:r>
          </a:p>
          <a:p>
            <a:pPr marL="0" indent="0">
              <a:buNone/>
            </a:pPr>
            <a:r>
              <a:rPr lang="en-US" dirty="0" smtClean="0"/>
              <a:t>Which means making sure they have been given something worth saying</a:t>
            </a:r>
          </a:p>
          <a:p>
            <a:pPr marL="400050" lvl="1" indent="0">
              <a:buNone/>
            </a:pPr>
            <a:r>
              <a:rPr lang="en-US" strike="sngStrike" dirty="0" smtClean="0"/>
              <a:t>Given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Led toward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Learner centred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sz="4000" dirty="0" smtClean="0"/>
              <a:t>Try to TELL less</a:t>
            </a:r>
            <a:endParaRPr lang="en-CA" sz="4000" dirty="0"/>
          </a:p>
          <a:p>
            <a:pPr lvl="1"/>
            <a:r>
              <a:rPr lang="en-CA" sz="3600" dirty="0" smtClean="0"/>
              <a:t>SHOW more and let learners discover something and TELL YOU</a:t>
            </a:r>
          </a:p>
          <a:p>
            <a:pPr lvl="1"/>
            <a:endParaRPr lang="en-US" sz="3600" dirty="0"/>
          </a:p>
          <a:p>
            <a:r>
              <a:rPr lang="en-US" sz="4000" dirty="0" smtClean="0"/>
              <a:t>A.k.a. “activity based” approach</a:t>
            </a:r>
            <a:endParaRPr lang="en-CA" sz="4000" dirty="0" smtClean="0"/>
          </a:p>
          <a:p>
            <a:endParaRPr lang="en-CA" sz="4000" dirty="0"/>
          </a:p>
          <a:p>
            <a:r>
              <a:rPr lang="en-CA" sz="4000" dirty="0" smtClean="0"/>
              <a:t>Give them data and </a:t>
            </a:r>
            <a:r>
              <a:rPr lang="en-CA" sz="4000" b="1" dirty="0" smtClean="0"/>
              <a:t>let them</a:t>
            </a:r>
            <a:r>
              <a:rPr lang="en-CA" sz="4000" dirty="0" smtClean="0"/>
              <a:t> find the “</a:t>
            </a:r>
            <a:r>
              <a:rPr lang="en-CA" sz="4000" dirty="0"/>
              <a:t>p</a:t>
            </a:r>
            <a:r>
              <a:rPr lang="en-CA" sz="4000" dirty="0" smtClean="0"/>
              <a:t>attern” or “rule”</a:t>
            </a:r>
          </a:p>
          <a:p>
            <a:pPr lvl="1"/>
            <a:r>
              <a:rPr lang="en-CA" sz="3600" dirty="0" smtClean="0"/>
              <a:t>‘bottom up,’ ‘inductive,’ ‘discovery,’ or </a:t>
            </a:r>
            <a:r>
              <a:rPr lang="en-CA" sz="3600" b="1" dirty="0" smtClean="0"/>
              <a:t>problem solving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Example from Language Learning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COLLOCATIONS</a:t>
            </a:r>
          </a:p>
          <a:p>
            <a:r>
              <a:rPr lang="en-CA" dirty="0" smtClean="0"/>
              <a:t>Should we explain that we say “</a:t>
            </a:r>
            <a:r>
              <a:rPr lang="en-CA" b="1" dirty="0" smtClean="0"/>
              <a:t>drive</a:t>
            </a:r>
            <a:r>
              <a:rPr lang="en-CA" dirty="0" smtClean="0"/>
              <a:t> a car” but “</a:t>
            </a:r>
            <a:r>
              <a:rPr lang="en-CA" b="1" dirty="0" smtClean="0"/>
              <a:t>ride</a:t>
            </a:r>
            <a:r>
              <a:rPr lang="en-CA" dirty="0" smtClean="0"/>
              <a:t> a bicycle” or “</a:t>
            </a:r>
            <a:r>
              <a:rPr lang="en-CA" b="1" dirty="0" smtClean="0"/>
              <a:t>ride</a:t>
            </a:r>
            <a:r>
              <a:rPr lang="en-CA" dirty="0" smtClean="0"/>
              <a:t> a horse”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6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245253"/>
              </p:ext>
            </p:extLst>
          </p:nvPr>
        </p:nvGraphicFramePr>
        <p:xfrm>
          <a:off x="436563" y="136525"/>
          <a:ext cx="8255000" cy="659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1" name="Document" r:id="rId3" imgW="7111738" imgH="8800776" progId="Word.Document.12">
                  <p:embed/>
                </p:oleObj>
              </mc:Choice>
              <mc:Fallback>
                <p:oleObj name="Document" r:id="rId3" imgW="7111738" imgH="8800776" progId="Word.Document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3" y="136525"/>
                        <a:ext cx="8255000" cy="659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58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CA" dirty="0" smtClean="0"/>
              <a:t>Or let them ‘discover’ it</a:t>
            </a:r>
            <a:endParaRPr lang="en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1668125" cy="417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76799"/>
            <a:ext cx="9753600" cy="21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9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Solving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This is a “core competence” in most North American CA systems</a:t>
            </a:r>
          </a:p>
          <a:p>
            <a:pPr lvl="3"/>
            <a:r>
              <a:rPr lang="en-US" dirty="0" smtClean="0"/>
              <a:t>More on this on Day 2</a:t>
            </a:r>
          </a:p>
          <a:p>
            <a:endParaRPr lang="en-US" sz="2800" dirty="0"/>
          </a:p>
          <a:p>
            <a:r>
              <a:rPr lang="en-US" sz="2800" dirty="0" smtClean="0"/>
              <a:t>The basic idea:</a:t>
            </a:r>
          </a:p>
          <a:p>
            <a:pPr lvl="1"/>
            <a:r>
              <a:rPr lang="en-US" dirty="0" smtClean="0"/>
              <a:t>A ‘problem’ is a problem because it is</a:t>
            </a:r>
          </a:p>
          <a:p>
            <a:pPr lvl="2"/>
            <a:r>
              <a:rPr lang="en-US" dirty="0" smtClean="0"/>
              <a:t>Novel, never seen before in exactly this format</a:t>
            </a:r>
          </a:p>
          <a:p>
            <a:pPr lvl="2"/>
            <a:r>
              <a:rPr lang="en-US" dirty="0" smtClean="0"/>
              <a:t>Ill defined</a:t>
            </a:r>
          </a:p>
          <a:p>
            <a:pPr lvl="2"/>
            <a:r>
              <a:rPr lang="en-US" dirty="0" smtClean="0"/>
              <a:t>WE HAVE NO PRIOR RULES FOR HOW TO PROCEED</a:t>
            </a:r>
          </a:p>
          <a:p>
            <a:pPr marL="514350" lvl="1" indent="0">
              <a:buNone/>
            </a:pPr>
            <a:r>
              <a:rPr lang="en-US" dirty="0" smtClean="0"/>
              <a:t>THEREFORE we must combine knowledge, skills, resources, imagination from many areas to solve it</a:t>
            </a:r>
            <a:endParaRPr lang="en-US" dirty="0"/>
          </a:p>
          <a:p>
            <a:pPr marL="514350" lvl="1" indent="0">
              <a:buNone/>
            </a:pPr>
            <a:endParaRPr lang="en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Alberta (Canada) version of this has 8</a:t>
            </a:r>
            <a:endParaRPr lang="en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52"/>
          <a:stretch/>
        </p:blipFill>
        <p:spPr bwMode="auto">
          <a:xfrm>
            <a:off x="0" y="1447800"/>
            <a:ext cx="390797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769178" y="1371600"/>
            <a:ext cx="575582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4724400"/>
            <a:ext cx="31661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KENYA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 Technology</a:t>
            </a:r>
          </a:p>
          <a:p>
            <a:r>
              <a:rPr lang="en-US" sz="2400" dirty="0" smtClean="0"/>
              <a:t>2 Communication</a:t>
            </a:r>
          </a:p>
          <a:p>
            <a:r>
              <a:rPr lang="en-US" sz="2400" dirty="0" smtClean="0"/>
              <a:t>3 Analysis and synthesis</a:t>
            </a:r>
            <a:endParaRPr lang="en-C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288128" y="4743271"/>
            <a:ext cx="29508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4 Creative Thinking</a:t>
            </a:r>
          </a:p>
          <a:p>
            <a:r>
              <a:rPr lang="en-US" sz="2400" dirty="0" smtClean="0"/>
              <a:t>5 Problem solving</a:t>
            </a:r>
          </a:p>
          <a:p>
            <a:r>
              <a:rPr lang="en-US" sz="2400" dirty="0" smtClean="0"/>
              <a:t>6 Working with others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43319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00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Also </a:t>
            </a:r>
            <a:br>
              <a:rPr lang="en-US" sz="3200" dirty="0" smtClean="0"/>
            </a:br>
            <a:r>
              <a:rPr lang="en-US" sz="3200" dirty="0" smtClean="0"/>
              <a:t>elaborated at </a:t>
            </a:r>
            <a:br>
              <a:rPr lang="en-US" sz="3200" dirty="0" smtClean="0"/>
            </a:br>
            <a:r>
              <a:rPr lang="en-US" sz="3200" dirty="0" smtClean="0"/>
              <a:t>length, </a:t>
            </a:r>
            <a:br>
              <a:rPr lang="en-US" sz="3200" dirty="0" smtClean="0"/>
            </a:br>
            <a:r>
              <a:rPr lang="en-US" sz="3200" dirty="0" smtClean="0"/>
              <a:t>e.g. problem </a:t>
            </a:r>
            <a:br>
              <a:rPr lang="en-US" sz="3200" dirty="0" smtClean="0"/>
            </a:br>
            <a:r>
              <a:rPr lang="en-US" sz="3200" dirty="0" smtClean="0"/>
              <a:t>solving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… and compared</a:t>
            </a:r>
            <a:br>
              <a:rPr lang="en-US" sz="3200" dirty="0" smtClean="0"/>
            </a:br>
            <a:r>
              <a:rPr lang="en-US" sz="3200" dirty="0" smtClean="0"/>
              <a:t>to what it is NOT</a:t>
            </a:r>
            <a:endParaRPr lang="en-CA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486400" cy="844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257800"/>
            <a:ext cx="199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POS k-9 math</a:t>
            </a:r>
            <a:br>
              <a:rPr lang="en-US" dirty="0" smtClean="0"/>
            </a:b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962400" y="37338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191000" y="42672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7200" y="48768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43400" y="54102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1000" y="39624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3400" y="45720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5800" y="5181600"/>
            <a:ext cx="4267200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92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fact…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Almost all problems that are </a:t>
            </a:r>
            <a:r>
              <a:rPr lang="en-US" b="1" dirty="0" smtClean="0"/>
              <a:t>interesting</a:t>
            </a:r>
            <a:r>
              <a:rPr lang="en-US" dirty="0" smtClean="0"/>
              <a:t> and important are ‘ill defined’ and </a:t>
            </a:r>
            <a:r>
              <a:rPr lang="en-US" u="sng" dirty="0"/>
              <a:t>c</a:t>
            </a:r>
            <a:r>
              <a:rPr lang="en-US" u="sng" dirty="0" smtClean="0"/>
              <a:t>annot be solved by the application of known rules/procedures</a:t>
            </a:r>
          </a:p>
          <a:p>
            <a:endParaRPr lang="en-US" dirty="0"/>
          </a:p>
          <a:p>
            <a:pPr lvl="1"/>
            <a:r>
              <a:rPr lang="en-US" dirty="0" smtClean="0"/>
              <a:t>Poverty reduction</a:t>
            </a:r>
          </a:p>
          <a:p>
            <a:pPr lvl="1"/>
            <a:r>
              <a:rPr lang="en-US" dirty="0" smtClean="0"/>
              <a:t>Integration of the homeless back into society</a:t>
            </a:r>
          </a:p>
          <a:p>
            <a:pPr lvl="1"/>
            <a:r>
              <a:rPr lang="en-US" dirty="0" smtClean="0"/>
              <a:t>Gender equity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566738"/>
            <a:ext cx="54197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33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6643476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9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Problem solving skills vs knowledge of fixed content</a:t>
            </a:r>
            <a:br>
              <a:rPr lang="en-GB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1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problem solving?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Problem solving  in different disciplines</a:t>
            </a:r>
            <a:br>
              <a:rPr lang="en-GB" dirty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</a:t>
            </a:r>
          </a:p>
          <a:p>
            <a:pPr lvl="1"/>
            <a:r>
              <a:rPr lang="en-US" dirty="0" smtClean="0"/>
              <a:t>At least there is a problem solving toolkit</a:t>
            </a:r>
          </a:p>
          <a:p>
            <a:r>
              <a:rPr lang="en-US" dirty="0" smtClean="0"/>
              <a:t>LITERATURE: WRITE A POEM ABOUT LOVE</a:t>
            </a:r>
          </a:p>
          <a:p>
            <a:pPr lvl="1"/>
            <a:r>
              <a:rPr lang="en-US" dirty="0" smtClean="0"/>
              <a:t>What are my tools?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10055</TotalTime>
  <Words>4275</Words>
  <Application>Microsoft Office PowerPoint</Application>
  <PresentationFormat>On-screen Show (4:3)</PresentationFormat>
  <Paragraphs>782</Paragraphs>
  <Slides>167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69" baseType="lpstr">
      <vt:lpstr>Office Theme</vt:lpstr>
      <vt:lpstr>Document</vt:lpstr>
      <vt:lpstr>KICD – UNESCO – IBE Curriculum Workshop for Textbook Publishers 5-7 October 2016 Day 1 AM</vt:lpstr>
      <vt:lpstr>FOLLOW ON MOBILE OR  REVIEW THIS PPT AT  http://lextutor.ca/kenya2/day_3.1.pptx</vt:lpstr>
      <vt:lpstr>Slightly revised agenda</vt:lpstr>
      <vt:lpstr>Workload Division</vt:lpstr>
      <vt:lpstr>9h30-10h30 Backgrounder</vt:lpstr>
      <vt:lpstr>Backgrounder 2</vt:lpstr>
      <vt:lpstr>Backgrounder 3</vt:lpstr>
      <vt:lpstr>Backgrounder 4</vt:lpstr>
      <vt:lpstr>PowerPoint Presentation</vt:lpstr>
      <vt:lpstr>PowerPoint Presentation</vt:lpstr>
      <vt:lpstr>Which is not to say we do not find curriculum reform to be multi-faceted and complex !</vt:lpstr>
      <vt:lpstr>Backgrounder 4</vt:lpstr>
      <vt:lpstr>Objectives</vt:lpstr>
      <vt:lpstr>Participants</vt:lpstr>
      <vt:lpstr>Participant Groupings</vt:lpstr>
      <vt:lpstr>Presentation</vt:lpstr>
      <vt:lpstr>From the KICD website glossary</vt:lpstr>
      <vt:lpstr>From the KICD website glossary</vt:lpstr>
      <vt:lpstr>From the KICD website glossary 2</vt:lpstr>
      <vt:lpstr>From the KICD website glossary 2</vt:lpstr>
      <vt:lpstr>PowerPoint Presentation</vt:lpstr>
      <vt:lpstr>Meaning is not obvious</vt:lpstr>
      <vt:lpstr>Clearer if we focus on what CBE is not</vt:lpstr>
      <vt:lpstr>CA’s (potential) advantages</vt:lpstr>
      <vt:lpstr>CA’s critics</vt:lpstr>
      <vt:lpstr>Over the morning, please form 6 domain groups</vt:lpstr>
      <vt:lpstr>Group projects</vt:lpstr>
      <vt:lpstr>Group projects 2</vt:lpstr>
      <vt:lpstr>Group projects 3</vt:lpstr>
      <vt:lpstr>Formative Feedback from you to us</vt:lpstr>
      <vt:lpstr>Review of Objectives</vt:lpstr>
      <vt:lpstr>13h – 14h</vt:lpstr>
      <vt:lpstr>KICD – UNESCO – IBE Curriculum Workshop for Textbook Publishers 5-7 October 2016 Day 1 PM</vt:lpstr>
      <vt:lpstr>Presentation 14.00- 16.30</vt:lpstr>
      <vt:lpstr>CBE and ---</vt:lpstr>
      <vt:lpstr>I want to look at specifically Kenyan proposals and then ask you to summarize these topics at the end</vt:lpstr>
      <vt:lpstr>What needs reforming in Kenyan education?</vt:lpstr>
      <vt:lpstr>Let’s see what the newspapers think</vt:lpstr>
      <vt:lpstr>First thing is that gains at primary are being lost                                                                  26 OCT 2015</vt:lpstr>
      <vt:lpstr>PowerPoint Presentation</vt:lpstr>
      <vt:lpstr>And secondary?</vt:lpstr>
      <vt:lpstr>PowerPoint Presentation</vt:lpstr>
      <vt:lpstr>PowerPoint Presentation</vt:lpstr>
      <vt:lpstr>PowerPoint Presentation</vt:lpstr>
      <vt:lpstr>Now let’s see what the MoE, KCID, and IBE-UNESCO think needs reforming</vt:lpstr>
      <vt:lpstr>But first ~</vt:lpstr>
      <vt:lpstr>Now pairs join another pair to make groups of four</vt:lpstr>
      <vt:lpstr>Now let’s see what the MoE, KCID, and IBE-UNESCO think needs reforming</vt:lpstr>
      <vt:lpstr>PowerPoint Presentation</vt:lpstr>
      <vt:lpstr>DOCUMENT 2</vt:lpstr>
      <vt:lpstr>Some of this parallels the news stories  Some of it is new  </vt:lpstr>
      <vt:lpstr>PowerPoint Presentation</vt:lpstr>
      <vt:lpstr>Drop Out Problem</vt:lpstr>
      <vt:lpstr>PowerPoint Presentation</vt:lpstr>
      <vt:lpstr>Lack of Skilled Manpower</vt:lpstr>
      <vt:lpstr>PowerPoint Presentation</vt:lpstr>
      <vt:lpstr>PowerPoint Presentation</vt:lpstr>
      <vt:lpstr>Enrolment: Gender and STEM (2)</vt:lpstr>
      <vt:lpstr>PowerPoint Presentation</vt:lpstr>
      <vt:lpstr>PowerPoint Presentation</vt:lpstr>
      <vt:lpstr>PowerPoint Presentation</vt:lpstr>
      <vt:lpstr>HISTORY: Ongoing Series of Reforms (1)</vt:lpstr>
      <vt:lpstr>PowerPoint Presentation</vt:lpstr>
      <vt:lpstr>PowerPoint Presentation</vt:lpstr>
      <vt:lpstr>KICD’s summative evaluation (2009) of the 1985 reform found…</vt:lpstr>
      <vt:lpstr>PowerPoint Presentation</vt:lpstr>
      <vt:lpstr>PowerPoint Presentation</vt:lpstr>
      <vt:lpstr>A Competency Based Curriculum</vt:lpstr>
      <vt:lpstr>PowerPoint Presentation</vt:lpstr>
      <vt:lpstr>Message from Minister</vt:lpstr>
      <vt:lpstr>PowerPoint Presentation</vt:lpstr>
      <vt:lpstr>PowerPoint Presentation</vt:lpstr>
      <vt:lpstr>PowerPoint Presentation</vt:lpstr>
      <vt:lpstr>Three big ideas in this diagram</vt:lpstr>
      <vt:lpstr>Competency as an ideal opportunity and framework to implement technology </vt:lpstr>
      <vt:lpstr>A Competency Based Curriculum (2)</vt:lpstr>
      <vt:lpstr>PowerPoint Presentation</vt:lpstr>
      <vt:lpstr>A Competency Based Curriculum (3)</vt:lpstr>
      <vt:lpstr>HOW WILL ALL THIS AFFECT TEACHING?</vt:lpstr>
      <vt:lpstr>Pedagogical Approaches</vt:lpstr>
      <vt:lpstr>PowerPoint Presentation</vt:lpstr>
      <vt:lpstr> BACK TO THE IBE DOCUMENT (2016) Now what teachers will be expected to do with all this</vt:lpstr>
      <vt:lpstr>CA and teaching strategies, methods, learning materials </vt:lpstr>
      <vt:lpstr>PowerPoint Presentation</vt:lpstr>
      <vt:lpstr>PowerPoint Presentation</vt:lpstr>
      <vt:lpstr>PowerPoint Presentation</vt:lpstr>
      <vt:lpstr>CA-friendly Teach strategies/methods/materials</vt:lpstr>
      <vt:lpstr>Learner centred</vt:lpstr>
      <vt:lpstr>Example from Language Learning</vt:lpstr>
      <vt:lpstr>Or let them ‘discover’ it</vt:lpstr>
      <vt:lpstr>Problem Solving</vt:lpstr>
      <vt:lpstr>Alberta (Canada) version of this has 8</vt:lpstr>
      <vt:lpstr>Also  elaborated at  length,  e.g. problem  solving   … and compared to what it is NOT</vt:lpstr>
      <vt:lpstr>In fact…</vt:lpstr>
      <vt:lpstr>PowerPoint Presentation</vt:lpstr>
      <vt:lpstr>PowerPoint Presentation</vt:lpstr>
      <vt:lpstr>Problem solving skills vs knowledge of fixed content </vt:lpstr>
      <vt:lpstr>Why problem solving?</vt:lpstr>
      <vt:lpstr>Problem solving  in different disciplines </vt:lpstr>
      <vt:lpstr>Problem solving and workplace preparation </vt:lpstr>
      <vt:lpstr>Problem solving and economic development</vt:lpstr>
      <vt:lpstr>Learning opportunities of problem solving</vt:lpstr>
      <vt:lpstr>Issues in assessing the success of problem solving </vt:lpstr>
      <vt:lpstr>All of these involve features of relevance to learners’ lives</vt:lpstr>
      <vt:lpstr>FIVE GROUPS BY PRIMARY SUBJECT</vt:lpstr>
      <vt:lpstr>PowerPoint Presentation</vt:lpstr>
      <vt:lpstr>Example</vt:lpstr>
      <vt:lpstr>PowerPoint Presentation</vt:lpstr>
      <vt:lpstr>Below is a typical problem solving process that can guide students efforts (after they are shown how to use it – see a great example from primary Math in the Youtube)</vt:lpstr>
      <vt:lpstr>Only for Older Students?  They don’t get much younger than these kids – who are learning how to do word problems in Math in New York City</vt:lpstr>
      <vt:lpstr>Issues in assessing the success of problem solving </vt:lpstr>
      <vt:lpstr>NOW YOU:  Develop or adapt a problem solving activity in your subject group </vt:lpstr>
      <vt:lpstr>ASSESSMENT in cbe</vt:lpstr>
      <vt:lpstr>PowerPoint Presentation</vt:lpstr>
      <vt:lpstr>Competency-Based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 that faraway, examination-obsessed China? Then look at this instead</vt:lpstr>
      <vt:lpstr>PowerPoint Presentation</vt:lpstr>
      <vt:lpstr>Can “application of knowledge” be fit into these little multiple-choice boxes?   “Kenya is an examination system, not an education system” Dr Andrew Riechi, Dept of Educ, Univ. of Nairobi  </vt:lpstr>
      <vt:lpstr>Interesting discussions about TESTS from our last visit to KICD</vt:lpstr>
      <vt:lpstr>2 Visit from KICD Testers</vt:lpstr>
      <vt:lpstr>Our Main Conclusions</vt:lpstr>
      <vt:lpstr>MORE conclusions 2</vt:lpstr>
      <vt:lpstr>Conclusions 3</vt:lpstr>
      <vt:lpstr>Findings 4</vt:lpstr>
      <vt:lpstr>Findings 5</vt:lpstr>
      <vt:lpstr>Findings 6</vt:lpstr>
      <vt:lpstr>So what is the alternative?</vt:lpstr>
      <vt:lpstr>Competency-Based Assessment (2)</vt:lpstr>
      <vt:lpstr> All this means an “environment” of changes,” not one change</vt:lpstr>
      <vt:lpstr>Competency-Based Assessment (3)</vt:lpstr>
      <vt:lpstr>Formative: one promising idea is portfolio based assessment</vt:lpstr>
      <vt:lpstr>PowerPoint Presentation</vt:lpstr>
      <vt:lpstr>PowerPoint Presentation</vt:lpstr>
      <vt:lpstr>PowerPoint Presentation</vt:lpstr>
      <vt:lpstr>However we do it, if we want this…</vt:lpstr>
      <vt:lpstr>Exercise: Re-write typical knowledge objectives as competences </vt:lpstr>
      <vt:lpstr>These are actual objectives from a recent version of Kenya’s curriculum</vt:lpstr>
      <vt:lpstr>PowerPoint Presentation</vt:lpstr>
      <vt:lpstr>These are CBE-oriented objectives from Alberta Canada</vt:lpstr>
      <vt:lpstr>PowerPoint Presentation</vt:lpstr>
      <vt:lpstr>Main differences</vt:lpstr>
      <vt:lpstr>Your Task</vt:lpstr>
      <vt:lpstr>Drilling down into the competency concept</vt:lpstr>
      <vt:lpstr>Topics to be discussed at the end of this presentation</vt:lpstr>
      <vt:lpstr>DOCUMENT 2</vt:lpstr>
      <vt:lpstr>PowerPoint Presentation</vt:lpstr>
      <vt:lpstr>PowerPoint Presentation</vt:lpstr>
      <vt:lpstr>PowerPoint Presentation</vt:lpstr>
      <vt:lpstr>SO the “core/transversal/cross-curricular” competencies are:</vt:lpstr>
      <vt:lpstr>Alberta (Canada) version of this has 8</vt:lpstr>
      <vt:lpstr>PowerPoint Presentation</vt:lpstr>
      <vt:lpstr>Then, in addition to these, subjects have their own core competencies</vt:lpstr>
      <vt:lpstr>PowerPoint Presentation</vt:lpstr>
      <vt:lpstr>PowerPoint Presentation</vt:lpstr>
      <vt:lpstr>PowerPoint Presentation</vt:lpstr>
      <vt:lpstr>Also  elaborated at  length,  e.g. problem  solving   … and compared to what it is NOT</vt:lpstr>
      <vt:lpstr>Same competencies recur over the levels in increasingly complex forms</vt:lpstr>
      <vt:lpstr>Same competencies recur over the levels in increasingly complex forms</vt:lpstr>
      <vt:lpstr>In other words…</vt:lpstr>
      <vt:lpstr>Testing is the end point in a long process</vt:lpstr>
      <vt:lpstr>Reminder!</vt:lpstr>
      <vt:lpstr>16h30 – 17h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</dc:creator>
  <cp:lastModifiedBy>Tom</cp:lastModifiedBy>
  <cp:revision>328</cp:revision>
  <dcterms:created xsi:type="dcterms:W3CDTF">2006-08-16T00:00:00Z</dcterms:created>
  <dcterms:modified xsi:type="dcterms:W3CDTF">2016-10-05T14:15:05Z</dcterms:modified>
</cp:coreProperties>
</file>