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382" r:id="rId3"/>
    <p:sldId id="329" r:id="rId4"/>
    <p:sldId id="330" r:id="rId5"/>
    <p:sldId id="331" r:id="rId6"/>
    <p:sldId id="332" r:id="rId7"/>
    <p:sldId id="378" r:id="rId8"/>
    <p:sldId id="333" r:id="rId9"/>
    <p:sldId id="334" r:id="rId10"/>
    <p:sldId id="335" r:id="rId11"/>
    <p:sldId id="379" r:id="rId12"/>
    <p:sldId id="336" r:id="rId13"/>
    <p:sldId id="337" r:id="rId14"/>
    <p:sldId id="338" r:id="rId15"/>
    <p:sldId id="380" r:id="rId16"/>
    <p:sldId id="339" r:id="rId17"/>
    <p:sldId id="381" r:id="rId18"/>
    <p:sldId id="340" r:id="rId19"/>
    <p:sldId id="341" r:id="rId20"/>
    <p:sldId id="342" r:id="rId21"/>
    <p:sldId id="343" r:id="rId22"/>
    <p:sldId id="344" r:id="rId23"/>
    <p:sldId id="383" r:id="rId24"/>
    <p:sldId id="345" r:id="rId25"/>
    <p:sldId id="346" r:id="rId26"/>
    <p:sldId id="347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3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391" r:id="rId48"/>
    <p:sldId id="392" r:id="rId49"/>
    <p:sldId id="414" r:id="rId50"/>
    <p:sldId id="407" r:id="rId51"/>
    <p:sldId id="408" r:id="rId52"/>
    <p:sldId id="409" r:id="rId53"/>
    <p:sldId id="410" r:id="rId54"/>
    <p:sldId id="411" r:id="rId55"/>
    <p:sldId id="361" r:id="rId56"/>
    <p:sldId id="353" r:id="rId57"/>
    <p:sldId id="359" r:id="rId58"/>
    <p:sldId id="412" r:id="rId59"/>
    <p:sldId id="354" r:id="rId60"/>
    <p:sldId id="355" r:id="rId61"/>
    <p:sldId id="356" r:id="rId62"/>
    <p:sldId id="366" r:id="rId63"/>
    <p:sldId id="302" r:id="rId64"/>
    <p:sldId id="297" r:id="rId65"/>
    <p:sldId id="298" r:id="rId66"/>
    <p:sldId id="309" r:id="rId67"/>
    <p:sldId id="299" r:id="rId68"/>
    <p:sldId id="300" r:id="rId69"/>
    <p:sldId id="301" r:id="rId70"/>
    <p:sldId id="312" r:id="rId71"/>
    <p:sldId id="365" r:id="rId72"/>
    <p:sldId id="377" r:id="rId73"/>
    <p:sldId id="291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16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60845-C13F-42AB-A092-3704E747253D}" type="datetimeFigureOut">
              <a:rPr lang="en-CA" smtClean="0"/>
              <a:t>2016-09-25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F9A97-2F49-48AC-A176-93B4B45B4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588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CC6EB-4292-4C8D-A179-3ED7E80FA4BA}" type="datetimeFigureOut">
              <a:rPr lang="en-CA" smtClean="0"/>
              <a:t>2016-09-25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C1F13-76E2-486D-96BE-EF83F158C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19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C1F13-76E2-486D-96BE-EF83F158C14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26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8753-074B-46DC-A599-BA449762BB8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14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97EA-7535-4881-991E-A7E3C071BDE9}" type="datetime1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B87E-E155-4DA3-BDC2-74D37A32A8AE}" type="datetime1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5EB7-AE57-43E1-B955-498081686FA0}" type="datetime1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20A-0C9F-4419-90B8-37BFA34872B3}" type="datetime1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7985-07D5-4960-83D2-9FC681BD84D3}" type="datetime1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22F-78EA-488B-B4DD-D6028AE6D9AF}" type="datetime1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A415-2DA2-4F3E-9219-1FE07749DDE7}" type="datetime1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5DCD-610B-4F3B-8A91-778CC3FE2877}" type="datetime1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CDBC-559A-4EBB-8D1A-7021706C8DEC}" type="datetime1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9E0C-438D-49E9-B37F-CF73F684B89F}" type="datetime1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8A3-1DA8-48B7-A52B-5D66B3F09312}" type="datetime1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DE34-2EB3-45E9-8920-DA5E6EC733C9}" type="datetime1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3H-och9Hfc" TargetMode="Externa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KICD – UNESCO – IBE</a:t>
            </a:r>
            <a:br>
              <a:rPr lang="en-US" sz="3600" dirty="0" smtClean="0"/>
            </a:br>
            <a:r>
              <a:rPr lang="en-US" dirty="0" smtClean="0"/>
              <a:t>Curriculum Workshop</a:t>
            </a:r>
            <a:br>
              <a:rPr lang="en-US" dirty="0" smtClean="0"/>
            </a:br>
            <a:r>
              <a:rPr lang="en-US" dirty="0" smtClean="0"/>
              <a:t>Day </a:t>
            </a:r>
            <a:r>
              <a:rPr lang="en-US" dirty="0" smtClean="0"/>
              <a:t>2, AM</a:t>
            </a:r>
            <a:br>
              <a:rPr lang="en-US" dirty="0" smtClean="0"/>
            </a:br>
            <a:r>
              <a:rPr lang="en-US" sz="3600" dirty="0" smtClean="0"/>
              <a:t>September 2016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6934200" cy="2438400"/>
          </a:xfrm>
        </p:spPr>
        <p:txBody>
          <a:bodyPr>
            <a:normAutofit fontScale="47500" lnSpcReduction="20000"/>
          </a:bodyPr>
          <a:lstStyle/>
          <a:p>
            <a:r>
              <a:rPr lang="en-US" sz="5500" dirty="0" smtClean="0"/>
              <a:t>Thomas Cobb</a:t>
            </a:r>
            <a:br>
              <a:rPr lang="en-US" sz="5500" dirty="0" smtClean="0"/>
            </a:br>
            <a:r>
              <a:rPr lang="en-US" sz="5500" dirty="0" smtClean="0"/>
              <a:t>Faculty of Education, </a:t>
            </a:r>
            <a:br>
              <a:rPr lang="en-US" sz="5500" dirty="0" smtClean="0"/>
            </a:br>
            <a:r>
              <a:rPr lang="en-US" sz="5500" dirty="0" smtClean="0"/>
              <a:t>Université du Québec </a:t>
            </a:r>
            <a:r>
              <a:rPr lang="en-US" sz="5500" dirty="0"/>
              <a:t>à</a:t>
            </a:r>
            <a:r>
              <a:rPr lang="en-US" sz="5500" dirty="0" smtClean="0"/>
              <a:t> Montréal</a:t>
            </a:r>
            <a:br>
              <a:rPr lang="en-US" sz="5500" dirty="0" smtClean="0"/>
            </a:br>
            <a:r>
              <a:rPr lang="en-US" sz="5500" dirty="0" smtClean="0"/>
              <a:t> </a:t>
            </a:r>
            <a:br>
              <a:rPr lang="en-US" sz="5500" dirty="0" smtClean="0"/>
            </a:br>
            <a:r>
              <a:rPr lang="en-US" sz="5500" dirty="0" smtClean="0"/>
              <a:t>Lili Ji</a:t>
            </a:r>
          </a:p>
          <a:p>
            <a:r>
              <a:rPr lang="en-US" sz="5500" dirty="0" smtClean="0"/>
              <a:t>International Bureau of Education</a:t>
            </a:r>
          </a:p>
          <a:p>
            <a:r>
              <a:rPr lang="en-US" sz="3700" dirty="0" smtClean="0"/>
              <a:t>Geneva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80975"/>
            <a:ext cx="1836655" cy="163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00" b="58982"/>
          <a:stretch/>
        </p:blipFill>
        <p:spPr bwMode="auto">
          <a:xfrm>
            <a:off x="7124700" y="152401"/>
            <a:ext cx="1333500" cy="166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4325"/>
            <a:ext cx="32670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"/>
            <a:ext cx="912418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209800" y="6400800"/>
            <a:ext cx="10668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3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big ideas in this diagram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69641" r="7852"/>
          <a:stretch/>
        </p:blipFill>
        <p:spPr bwMode="auto">
          <a:xfrm>
            <a:off x="381000" y="1371600"/>
            <a:ext cx="8267700" cy="2043701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3581400"/>
            <a:ext cx="7511736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(1) Not knowledge alone</a:t>
            </a:r>
          </a:p>
          <a:p>
            <a:pPr lvl="1"/>
            <a:r>
              <a:rPr lang="en-US" sz="2800" dirty="0" smtClean="0"/>
              <a:t>+ skills</a:t>
            </a:r>
          </a:p>
          <a:p>
            <a:pPr lvl="1"/>
            <a:r>
              <a:rPr lang="en-US" sz="2800" dirty="0" smtClean="0"/>
              <a:t>+ attitudes</a:t>
            </a:r>
          </a:p>
          <a:p>
            <a:r>
              <a:rPr lang="en-US" sz="2800" dirty="0" smtClean="0"/>
              <a:t>(2) Applied</a:t>
            </a:r>
          </a:p>
          <a:p>
            <a:r>
              <a:rPr lang="en-US" sz="2800" dirty="0" smtClean="0"/>
              <a:t>(3) In context</a:t>
            </a:r>
          </a:p>
          <a:p>
            <a:r>
              <a:rPr lang="en-US" sz="2800" dirty="0" smtClean="0"/>
              <a:t>(4) Underpinned by values</a:t>
            </a:r>
          </a:p>
          <a:p>
            <a:r>
              <a:rPr lang="en-US" sz="4400" dirty="0" smtClean="0"/>
              <a:t>          Let’s unpack each of these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40652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447800"/>
            <a:ext cx="8839200" cy="23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143000" y="1752600"/>
            <a:ext cx="24384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4953000"/>
            <a:ext cx="62386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bit unclear. I would add</a:t>
            </a:r>
          </a:p>
          <a:p>
            <a:endParaRPr lang="en-US" dirty="0"/>
          </a:p>
          <a:p>
            <a:r>
              <a:rPr lang="en-US" dirty="0" smtClean="0"/>
              <a:t>These are cross-curricular competencies that feature </a:t>
            </a:r>
            <a:br>
              <a:rPr lang="en-US" dirty="0" smtClean="0"/>
            </a:br>
            <a:r>
              <a:rPr lang="en-US" dirty="0" smtClean="0"/>
              <a:t>within and across subject areas and follow throughout the years </a:t>
            </a:r>
          </a:p>
          <a:p>
            <a:r>
              <a:rPr lang="en-US" dirty="0" smtClean="0"/>
              <a:t>of schooling at increasingly complex levels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43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81000"/>
            <a:ext cx="82486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191000" y="609600"/>
            <a:ext cx="42672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914400"/>
            <a:ext cx="24384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562600" y="838200"/>
            <a:ext cx="1752600" cy="457200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04800" y="228600"/>
            <a:ext cx="1066800" cy="457200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4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81125"/>
            <a:ext cx="83153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7454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Let’s compare these with an alternate version of the “core </a:t>
            </a:r>
            <a:br>
              <a:rPr lang="en-US" sz="2400" i="1" dirty="0" smtClean="0"/>
            </a:br>
            <a:r>
              <a:rPr lang="en-US" sz="2400" i="1" dirty="0" smtClean="0"/>
              <a:t>competencies” in a Canadian context </a:t>
            </a:r>
            <a:r>
              <a:rPr lang="en-US" sz="2400" i="1" dirty="0" smtClean="0">
                <a:sym typeface="Wingdings" panose="05000000000000000000" pitchFamily="2" charset="2"/>
              </a:rPr>
              <a:t>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26311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the “core/transversal/cross-curricular” competencies are: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41691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 Technology</a:t>
            </a:r>
          </a:p>
          <a:p>
            <a:r>
              <a:rPr lang="en-US" sz="3200" dirty="0" smtClean="0"/>
              <a:t>2 Communication</a:t>
            </a:r>
          </a:p>
          <a:p>
            <a:r>
              <a:rPr lang="en-US" sz="3200" dirty="0" smtClean="0"/>
              <a:t>3 Analysis and synthesis</a:t>
            </a:r>
            <a:endParaRPr lang="en-C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73928" y="2286000"/>
            <a:ext cx="38826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r>
              <a:rPr lang="en-US" sz="3200" dirty="0" smtClean="0"/>
              <a:t>4 Creative Thinking</a:t>
            </a:r>
          </a:p>
          <a:p>
            <a:r>
              <a:rPr lang="en-US" sz="3200" dirty="0" smtClean="0"/>
              <a:t>5 Problem solving</a:t>
            </a:r>
          </a:p>
          <a:p>
            <a:r>
              <a:rPr lang="en-US" sz="3200" dirty="0" smtClean="0"/>
              <a:t>6 Working with others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9747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Alberta (Canada) version of this has 8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52"/>
          <a:stretch/>
        </p:blipFill>
        <p:spPr bwMode="auto">
          <a:xfrm>
            <a:off x="0" y="1447800"/>
            <a:ext cx="390797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769178" y="1371600"/>
            <a:ext cx="575582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724400"/>
            <a:ext cx="3166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KENYA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 Technology</a:t>
            </a:r>
          </a:p>
          <a:p>
            <a:r>
              <a:rPr lang="en-US" sz="2400" dirty="0" smtClean="0"/>
              <a:t>2 Communication</a:t>
            </a:r>
          </a:p>
          <a:p>
            <a:r>
              <a:rPr lang="en-US" sz="2400" dirty="0" smtClean="0"/>
              <a:t>3 Analysis and synthesis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8128" y="4743271"/>
            <a:ext cx="2950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4 Creative Thinking</a:t>
            </a:r>
          </a:p>
          <a:p>
            <a:r>
              <a:rPr lang="en-US" sz="2400" dirty="0" smtClean="0"/>
              <a:t>5 Problem solving</a:t>
            </a:r>
          </a:p>
          <a:p>
            <a:r>
              <a:rPr lang="en-US" sz="2400" dirty="0" smtClean="0"/>
              <a:t>6 Working with others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533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94285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6019800"/>
            <a:ext cx="5980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From KICD, Draft Curriculum Final, 2016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871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Then, in addition to these, subjects have their own core competencies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Alberta’s kindergarten math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133600"/>
            <a:ext cx="6067425" cy="473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7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8915400" cy="695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7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an example of “the learner-centered classroom”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teacher does not INSIST on his/her lesson plan</a:t>
            </a:r>
          </a:p>
          <a:p>
            <a:endParaRPr lang="en-US" dirty="0"/>
          </a:p>
          <a:p>
            <a:r>
              <a:rPr lang="en-US" dirty="0" smtClean="0"/>
              <a:t>A spontaneous learning opportunity presents itself and is accommodated</a:t>
            </a:r>
          </a:p>
          <a:p>
            <a:pPr lvl="1"/>
            <a:r>
              <a:rPr lang="en-US" dirty="0" smtClean="0"/>
              <a:t>The lesson plan can wait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1" b="84841"/>
          <a:stretch/>
        </p:blipFill>
        <p:spPr bwMode="auto">
          <a:xfrm>
            <a:off x="990600" y="228600"/>
            <a:ext cx="810805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0401" b="45950"/>
          <a:stretch/>
        </p:blipFill>
        <p:spPr bwMode="auto">
          <a:xfrm>
            <a:off x="-152400" y="2438400"/>
            <a:ext cx="86487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1" t="44468" r="3301" b="46930"/>
          <a:stretch/>
        </p:blipFill>
        <p:spPr bwMode="auto">
          <a:xfrm>
            <a:off x="-118775" y="4343400"/>
            <a:ext cx="9186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8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255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1000"/>
            <a:ext cx="196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each one </a:t>
            </a:r>
            <a:br>
              <a:rPr lang="en-US" sz="2400" dirty="0"/>
            </a:br>
            <a:r>
              <a:rPr lang="en-US" sz="2400" dirty="0" smtClean="0"/>
              <a:t>defined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029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Also </a:t>
            </a:r>
            <a:br>
              <a:rPr lang="en-US" sz="3200" dirty="0" smtClean="0"/>
            </a:br>
            <a:r>
              <a:rPr lang="en-US" sz="3200" dirty="0" smtClean="0"/>
              <a:t>elaborated at </a:t>
            </a:r>
            <a:br>
              <a:rPr lang="en-US" sz="3200" dirty="0" smtClean="0"/>
            </a:br>
            <a:r>
              <a:rPr lang="en-US" sz="3200" dirty="0" smtClean="0"/>
              <a:t>length, </a:t>
            </a:r>
            <a:br>
              <a:rPr lang="en-US" sz="3200" dirty="0" smtClean="0"/>
            </a:br>
            <a:r>
              <a:rPr lang="en-US" sz="3200" dirty="0" smtClean="0"/>
              <a:t>e.g. problem </a:t>
            </a:r>
            <a:br>
              <a:rPr lang="en-US" sz="3200" dirty="0" smtClean="0"/>
            </a:br>
            <a:r>
              <a:rPr lang="en-US" sz="3200" dirty="0" smtClean="0"/>
              <a:t>solving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… and compared</a:t>
            </a:r>
            <a:br>
              <a:rPr lang="en-US" sz="3200" dirty="0" smtClean="0"/>
            </a:br>
            <a:r>
              <a:rPr lang="en-US" sz="3200" dirty="0" smtClean="0"/>
              <a:t>to what it is NOT</a:t>
            </a:r>
            <a:endParaRPr lang="en-CA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486400" cy="844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257800"/>
            <a:ext cx="199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POS k-9 math</a:t>
            </a:r>
            <a:br>
              <a:rPr lang="en-US" dirty="0" smtClean="0"/>
            </a:b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62400" y="3733800"/>
            <a:ext cx="42672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91000" y="4267200"/>
            <a:ext cx="42672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4876800"/>
            <a:ext cx="42672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5410200"/>
            <a:ext cx="42672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3962400"/>
            <a:ext cx="42672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4572000"/>
            <a:ext cx="42672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5181600"/>
            <a:ext cx="42672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10h40 </a:t>
            </a:r>
            <a:r>
              <a:rPr lang="en-US" dirty="0" smtClean="0"/>
              <a:t>– </a:t>
            </a:r>
            <a:r>
              <a:rPr lang="en-US" dirty="0" smtClean="0"/>
              <a:t>11h10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Tea/coffee break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competencies recur over the levels in increasingly complex forms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524000"/>
            <a:ext cx="6505575" cy="50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752600" y="6553200"/>
            <a:ext cx="533400" cy="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89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competencies recur over the levels in increasingly complex forms</a:t>
            </a:r>
            <a:endParaRPr lang="en-C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52600" y="4724400"/>
            <a:ext cx="533400" cy="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901460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219200" y="4572000"/>
            <a:ext cx="533400" cy="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5105400"/>
            <a:ext cx="533400" cy="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05400" y="6019800"/>
            <a:ext cx="533400" cy="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39000" y="6629400"/>
            <a:ext cx="533400" cy="0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9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competencies allow us to organize education in a </a:t>
            </a:r>
            <a:r>
              <a:rPr lang="en-US" b="1" dirty="0" smtClean="0"/>
              <a:t>tightly organized spiraling hierarchy</a:t>
            </a:r>
          </a:p>
          <a:p>
            <a:pPr lvl="1"/>
            <a:r>
              <a:rPr lang="en-US" dirty="0" smtClean="0"/>
              <a:t>Where the same content is repeatedly revisited at an ever more complex level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SKIP TO P. 51 for the re-writing objectives as competencies exercise</a:t>
            </a:r>
          </a:p>
          <a:p>
            <a:pPr lvl="2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19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is the end point in a long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step is to write OBJECTIVES that force the test writer to include more than simply knowledge</a:t>
            </a:r>
          </a:p>
          <a:p>
            <a:endParaRPr lang="en-US" dirty="0"/>
          </a:p>
          <a:p>
            <a:r>
              <a:rPr lang="en-US" dirty="0" smtClean="0"/>
              <a:t>This is the exercise that got postponed from yesterday</a:t>
            </a:r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 actual objectives from a recent version of Kenya’s curriculum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636"/>
            <a:ext cx="8229600" cy="43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6093712"/>
            <a:ext cx="2976562" cy="6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8850"/>
            <a:ext cx="4343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81000"/>
            <a:ext cx="982299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9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start with another KICD reform document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As </a:t>
            </a:r>
          </a:p>
          <a:p>
            <a:pPr marL="400050" lvl="1" indent="0">
              <a:buNone/>
            </a:pPr>
            <a:r>
              <a:rPr lang="en-US" sz="2400" dirty="0" smtClean="0"/>
              <a:t>(1) a review and further specification of new ideas presented yesterday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PLUS </a:t>
            </a:r>
          </a:p>
          <a:p>
            <a:pPr marL="400050" lvl="1" indent="0">
              <a:buNone/>
            </a:pPr>
            <a:r>
              <a:rPr lang="en-US" sz="2400" dirty="0" smtClean="0"/>
              <a:t>(2) some specifics about the teaching strategies that go along with a competence approach</a:t>
            </a:r>
          </a:p>
          <a:p>
            <a:pPr marL="40005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(3) some ideas from Canada about CBE</a:t>
            </a:r>
          </a:p>
          <a:p>
            <a:pPr marL="40005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 smtClean="0"/>
              <a:t>REMEMBER - </a:t>
            </a:r>
            <a:r>
              <a:rPr lang="en-US" sz="2400" dirty="0" smtClean="0"/>
              <a:t>That we have a small quiz toward the end of this day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 CBE-oriented objectives from Alberta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main differences do you see?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412468"/>
            <a:ext cx="734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https://education.alberta.ca/media/159597/program-of-studies-grade-6.pdf</a:t>
            </a:r>
          </a:p>
        </p:txBody>
      </p:sp>
    </p:spTree>
    <p:extLst>
      <p:ext uri="{BB962C8B-B14F-4D97-AF65-F5344CB8AC3E}">
        <p14:creationId xmlns:p14="http://schemas.microsoft.com/office/powerpoint/2010/main" val="34535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1601"/>
            <a:ext cx="8956885" cy="60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219200" y="9906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14478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6764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19050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22098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8956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31242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71600" y="36576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38862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41148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95400" y="48006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400" y="48006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95400" y="50292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9200" y="53340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43000" y="55626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05200" y="1676400"/>
            <a:ext cx="45720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19200" y="57912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81200" y="5791200"/>
            <a:ext cx="45720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60960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6096000"/>
            <a:ext cx="457200" cy="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43200" y="2895600"/>
            <a:ext cx="45720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67200" y="3124200"/>
            <a:ext cx="45720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1800" y="3886200"/>
            <a:ext cx="45720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43400" y="5562600"/>
            <a:ext cx="457200" cy="0"/>
          </a:xfrm>
          <a:prstGeom prst="line">
            <a:avLst/>
          </a:prstGeom>
          <a:ln w="857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differences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broader variety of VERBS describing what students are meant to </a:t>
            </a:r>
            <a:r>
              <a:rPr lang="en-US" b="1" dirty="0" smtClean="0"/>
              <a:t>do</a:t>
            </a:r>
          </a:p>
          <a:p>
            <a:pPr lvl="1"/>
            <a:r>
              <a:rPr lang="en-US" b="1" dirty="0" smtClean="0"/>
              <a:t>And, these verbs are not all ‘cognitive’ verbs (explain, </a:t>
            </a:r>
            <a:r>
              <a:rPr lang="en-US" b="1" dirty="0" err="1" smtClean="0"/>
              <a:t>etc</a:t>
            </a:r>
            <a:r>
              <a:rPr lang="en-US" b="1" dirty="0" smtClean="0"/>
              <a:t>) but more often ‘do’ verbs (use…)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Many of the objectives involve not only knowing something but also using this knowledge</a:t>
            </a:r>
          </a:p>
          <a:p>
            <a:pPr lvl="1"/>
            <a:r>
              <a:rPr lang="en-US" b="1" dirty="0" smtClean="0"/>
              <a:t>“use geographic tools and software to prepare maps”</a:t>
            </a:r>
          </a:p>
          <a:p>
            <a:pPr lvl="1"/>
            <a:r>
              <a:rPr lang="en-US" b="1" dirty="0" smtClean="0"/>
              <a:t>“use primary sources to interpret historical events and issues”</a:t>
            </a:r>
          </a:p>
          <a:p>
            <a:pPr lvl="1"/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Task: Part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With a partner </a:t>
            </a:r>
          </a:p>
          <a:p>
            <a:r>
              <a:rPr lang="en-US" dirty="0" smtClean="0"/>
              <a:t>Choose ONE of the Kenyan objectives and re-write it</a:t>
            </a:r>
          </a:p>
          <a:p>
            <a:pPr lvl="1"/>
            <a:r>
              <a:rPr lang="en-US" dirty="0" smtClean="0"/>
              <a:t>With a more active verb</a:t>
            </a:r>
          </a:p>
          <a:p>
            <a:pPr lvl="1"/>
            <a:r>
              <a:rPr lang="en-US" dirty="0" smtClean="0"/>
              <a:t>Stating a use for this knowledge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 will show the Kenyans PPT for you to choose and write down</a:t>
            </a:r>
          </a:p>
          <a:p>
            <a:pPr lvl="1"/>
            <a:r>
              <a:rPr lang="en-US" dirty="0" smtClean="0"/>
              <a:t>Then change to the Canadian PPT to use as a model</a:t>
            </a:r>
          </a:p>
          <a:p>
            <a:pPr lvl="5"/>
            <a:r>
              <a:rPr lang="en-US" dirty="0" smtClean="0"/>
              <a:t>NEXT WE ADD A SITUATION </a:t>
            </a:r>
            <a:r>
              <a:rPr lang="en-US" dirty="0" smtClean="0">
                <a:sym typeface="Wingdings" panose="05000000000000000000" pitchFamily="2" charset="2"/>
              </a:rPr>
              <a:t> YES</a:t>
            </a:r>
            <a:endParaRPr lang="en-US" dirty="0" smtClean="0"/>
          </a:p>
          <a:p>
            <a:pPr lvl="6"/>
            <a:r>
              <a:rPr lang="en-US" dirty="0" smtClean="0"/>
              <a:t>Remember I promised you a small written quiz</a:t>
            </a:r>
          </a:p>
          <a:p>
            <a:pPr lvl="6"/>
            <a:r>
              <a:rPr lang="en-US" dirty="0" smtClean="0"/>
              <a:t>Work alone, 40 minutes</a:t>
            </a:r>
            <a:endParaRPr lang="en-US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ADD CONTREXTUALIZATION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(Or situated learning)</a:t>
            </a:r>
          </a:p>
          <a:p>
            <a:pPr lvl="1"/>
            <a:r>
              <a:rPr lang="en-US" dirty="0" smtClean="0"/>
              <a:t>Learning is easier in familiar situations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-</a:t>
            </a:r>
            <a:r>
              <a:rPr lang="en-US" dirty="0" smtClean="0">
                <a:sym typeface="Wingdings" panose="05000000000000000000" pitchFamily="2" charset="2"/>
              </a:rPr>
              <a:t> DEMONSTRATION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676400"/>
            <a:ext cx="3838575" cy="486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1" y="1371600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 1                              2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3810000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  3                             4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9907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Each card has a letter on one side and a number on the other side.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905000"/>
            <a:ext cx="266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What card(s) must be turned over to determine </a:t>
            </a:r>
            <a:r>
              <a:rPr lang="en-CA" sz="2400" dirty="0" smtClean="0"/>
              <a:t>if </a:t>
            </a:r>
            <a:r>
              <a:rPr lang="en-CA" sz="2400" dirty="0"/>
              <a:t>the  following statement is false? </a:t>
            </a:r>
            <a:r>
              <a:rPr lang="en-CA" sz="2400" b="1" i="1" dirty="0"/>
              <a:t>If a card has a vowel on one side, then it has an even number on the other side.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37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676400"/>
            <a:ext cx="3838575" cy="486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1" y="2590800"/>
            <a:ext cx="666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BEER</a:t>
            </a:r>
            <a:endParaRPr lang="en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8201" y="4953000"/>
            <a:ext cx="914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16</a:t>
            </a:r>
            <a:br>
              <a:rPr lang="en-CA" b="1" dirty="0" smtClean="0"/>
            </a:br>
            <a:r>
              <a:rPr lang="en-CA" b="1" dirty="0" smtClean="0"/>
              <a:t>YEARS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01568" y="2590800"/>
            <a:ext cx="666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COLA</a:t>
            </a:r>
            <a:endParaRPr lang="en-CA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05599" y="4916269"/>
            <a:ext cx="914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22</a:t>
            </a:r>
            <a:br>
              <a:rPr lang="en-CA" b="1" dirty="0" smtClean="0"/>
            </a:br>
            <a:r>
              <a:rPr lang="en-CA" b="1" dirty="0" smtClean="0"/>
              <a:t>YEARS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24401" y="1371600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 1                              2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3810000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  3                             4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9907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Each card has a drink on one side and the drinker’s age on the other side.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1905000"/>
            <a:ext cx="2667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What card(s) must be turned over to determine </a:t>
            </a:r>
            <a:r>
              <a:rPr lang="en-CA" sz="2400" dirty="0" smtClean="0"/>
              <a:t>if </a:t>
            </a:r>
            <a:r>
              <a:rPr lang="en-CA" sz="2400" dirty="0"/>
              <a:t>the  following statement is false? </a:t>
            </a:r>
            <a:r>
              <a:rPr lang="en-CA" sz="2400" b="1" i="1" dirty="0"/>
              <a:t>If a </a:t>
            </a:r>
            <a:r>
              <a:rPr lang="en-CA" sz="2400" b="1" i="1" dirty="0" smtClean="0"/>
              <a:t>person is drinking beer, </a:t>
            </a:r>
            <a:r>
              <a:rPr lang="en-CA" sz="2400" b="1" i="1" dirty="0"/>
              <a:t>then </a:t>
            </a:r>
            <a:r>
              <a:rPr lang="en-CA" sz="2400" b="1" i="1" dirty="0" smtClean="0"/>
              <a:t>the person is over 19 </a:t>
            </a:r>
            <a:r>
              <a:rPr lang="en-CA" sz="2400" b="1" i="1" dirty="0"/>
              <a:t>y</a:t>
            </a:r>
            <a:r>
              <a:rPr lang="en-CA" sz="2400" b="1" i="1" dirty="0" smtClean="0"/>
              <a:t>ears old.</a:t>
            </a:r>
            <a:endParaRPr lang="en-CA" sz="2400" b="1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47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Alberta Questions/tasks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WITH LOCAL CONTEXTUALIZATION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9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relevance – prior knowledge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086600" cy="812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8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Requires handling new info</a:t>
            </a:r>
            <a:br>
              <a:rPr lang="en-US" dirty="0" smtClean="0"/>
            </a:br>
            <a:r>
              <a:rPr lang="en-US" sz="2700" dirty="0" smtClean="0"/>
              <a:t>Gr 10 Social Science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38300"/>
            <a:ext cx="4981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390650"/>
            <a:ext cx="52197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0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 topics to be discussed at the end of this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CBE </a:t>
            </a:r>
            <a:r>
              <a:rPr lang="en-GB" dirty="0"/>
              <a:t>only for city schools</a:t>
            </a:r>
            <a:r>
              <a:rPr lang="en-GB" dirty="0" smtClean="0"/>
              <a:t>?</a:t>
            </a:r>
          </a:p>
          <a:p>
            <a:r>
              <a:rPr lang="en-GB" dirty="0" smtClean="0"/>
              <a:t>CBE </a:t>
            </a:r>
            <a:r>
              <a:rPr lang="en-GB" dirty="0"/>
              <a:t>only for science subjects</a:t>
            </a:r>
            <a:r>
              <a:rPr lang="en-GB" dirty="0" smtClean="0"/>
              <a:t>?</a:t>
            </a:r>
          </a:p>
          <a:p>
            <a:r>
              <a:rPr lang="en-GB" dirty="0" smtClean="0"/>
              <a:t>CBE </a:t>
            </a:r>
            <a:r>
              <a:rPr lang="en-GB" dirty="0"/>
              <a:t>only for older or gifted learners</a:t>
            </a:r>
            <a:r>
              <a:rPr lang="en-GB" dirty="0" smtClean="0"/>
              <a:t>?</a:t>
            </a:r>
          </a:p>
          <a:p>
            <a:r>
              <a:rPr lang="en-GB" dirty="0" smtClean="0"/>
              <a:t>CBE </a:t>
            </a:r>
            <a:r>
              <a:rPr lang="en-GB" dirty="0"/>
              <a:t>only for intact </a:t>
            </a:r>
            <a:r>
              <a:rPr lang="en-GB" dirty="0" smtClean="0"/>
              <a:t>classrooms?</a:t>
            </a:r>
            <a:br>
              <a:rPr lang="en-GB" dirty="0" smtClean="0"/>
            </a:br>
            <a:r>
              <a:rPr lang="en-GB" dirty="0" smtClean="0"/>
              <a:t>CBE and teaching methods</a:t>
            </a:r>
          </a:p>
          <a:p>
            <a:endParaRPr lang="en-GB" dirty="0" smtClean="0"/>
          </a:p>
          <a:p>
            <a:r>
              <a:rPr lang="en-GB" b="1" dirty="0" smtClean="0"/>
              <a:t>CBE and the CORE COMPETENCIES</a:t>
            </a:r>
          </a:p>
          <a:p>
            <a:r>
              <a:rPr lang="en-GB" b="1" dirty="0" smtClean="0"/>
              <a:t>CBE </a:t>
            </a:r>
            <a:r>
              <a:rPr lang="en-GB" b="1" dirty="0"/>
              <a:t>and the importance of “situated learning</a:t>
            </a:r>
            <a:r>
              <a:rPr lang="en-GB" b="1" dirty="0" smtClean="0"/>
              <a:t>”</a:t>
            </a:r>
          </a:p>
          <a:p>
            <a:endParaRPr lang="en-GB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 prior knowledge (vuvuzela)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96774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7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knowledge: pets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014413"/>
            <a:ext cx="6534150" cy="595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knowledge: running trail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447800"/>
            <a:ext cx="6424612" cy="71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1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knowledge: </a:t>
            </a:r>
            <a:r>
              <a:rPr lang="en-US" dirty="0" err="1" smtClean="0"/>
              <a:t>licence</a:t>
            </a:r>
            <a:r>
              <a:rPr lang="en-US" dirty="0" smtClean="0"/>
              <a:t> plates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90675"/>
            <a:ext cx="58864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Language Arts</a:t>
            </a:r>
            <a:endParaRPr lang="en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71525"/>
            <a:ext cx="34575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614488"/>
            <a:ext cx="68294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01687"/>
            <a:ext cx="74961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8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of these involve features of relevance to learners’ lives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also involve </a:t>
            </a:r>
            <a:r>
              <a:rPr lang="en-US" b="1" dirty="0" smtClean="0"/>
              <a:t>problem solving</a:t>
            </a:r>
          </a:p>
          <a:p>
            <a:endParaRPr lang="en-US" dirty="0"/>
          </a:p>
          <a:p>
            <a:r>
              <a:rPr lang="en-US" dirty="0" smtClean="0"/>
              <a:t>They do not simply ask for an answer to a problem type that has been seen before</a:t>
            </a:r>
          </a:p>
          <a:p>
            <a:pPr lvl="1"/>
            <a:r>
              <a:rPr lang="en-US" dirty="0" smtClean="0"/>
              <a:t>But rather ask for a new application of concepts that have been taught or seen before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21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of course…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Localization of materials involves many, many issues</a:t>
            </a:r>
          </a:p>
          <a:p>
            <a:endParaRPr lang="en-US" sz="4400" dirty="0"/>
          </a:p>
          <a:p>
            <a:r>
              <a:rPr lang="en-US" sz="4400" dirty="0" smtClean="0"/>
              <a:t>For starters we need to be AWARE of the localization issue</a:t>
            </a:r>
          </a:p>
          <a:p>
            <a:pPr lvl="1"/>
            <a:r>
              <a:rPr lang="en-US" sz="4000" dirty="0" smtClean="0"/>
              <a:t>Also called situated effect, contextual effect, familiarity effect</a:t>
            </a:r>
            <a:endParaRPr lang="en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13h – 14h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Lunch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KICD – UNESCO – IBE</a:t>
            </a:r>
            <a:br>
              <a:rPr lang="en-US" sz="3600" dirty="0" smtClean="0"/>
            </a:br>
            <a:r>
              <a:rPr lang="en-US" dirty="0" smtClean="0"/>
              <a:t>Curriculum Workshop</a:t>
            </a:r>
            <a:br>
              <a:rPr lang="en-US" dirty="0" smtClean="0"/>
            </a:br>
            <a:r>
              <a:rPr lang="en-US" dirty="0" smtClean="0"/>
              <a:t>Day 2 PM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6934200" cy="2438400"/>
          </a:xfrm>
        </p:spPr>
        <p:txBody>
          <a:bodyPr>
            <a:normAutofit fontScale="47500" lnSpcReduction="20000"/>
          </a:bodyPr>
          <a:lstStyle/>
          <a:p>
            <a:r>
              <a:rPr lang="en-US" sz="5500" dirty="0" smtClean="0"/>
              <a:t>Thomas Cobb</a:t>
            </a:r>
            <a:br>
              <a:rPr lang="en-US" sz="5500" dirty="0" smtClean="0"/>
            </a:br>
            <a:r>
              <a:rPr lang="en-US" sz="5500" dirty="0" smtClean="0"/>
              <a:t>Faculty of Education, </a:t>
            </a:r>
            <a:br>
              <a:rPr lang="en-US" sz="5500" dirty="0" smtClean="0"/>
            </a:br>
            <a:r>
              <a:rPr lang="en-US" sz="5500" dirty="0" smtClean="0"/>
              <a:t>Université du Québec </a:t>
            </a:r>
            <a:r>
              <a:rPr lang="en-US" sz="5500" dirty="0"/>
              <a:t>à</a:t>
            </a:r>
            <a:r>
              <a:rPr lang="en-US" sz="5500" dirty="0" smtClean="0"/>
              <a:t> Montréal</a:t>
            </a:r>
            <a:br>
              <a:rPr lang="en-US" sz="5500" dirty="0" smtClean="0"/>
            </a:br>
            <a:r>
              <a:rPr lang="en-US" sz="5500" dirty="0" smtClean="0"/>
              <a:t> </a:t>
            </a:r>
            <a:br>
              <a:rPr lang="en-US" sz="5500" dirty="0" smtClean="0"/>
            </a:br>
            <a:r>
              <a:rPr lang="en-US" sz="5500" dirty="0" smtClean="0"/>
              <a:t>Lili Ji</a:t>
            </a:r>
          </a:p>
          <a:p>
            <a:r>
              <a:rPr lang="en-US" sz="5500" dirty="0" smtClean="0"/>
              <a:t>International Bureau of Education</a:t>
            </a:r>
          </a:p>
          <a:p>
            <a:r>
              <a:rPr lang="en-US" sz="3700" dirty="0" smtClean="0"/>
              <a:t>Geneva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80975"/>
            <a:ext cx="1836655" cy="163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00" b="58982"/>
          <a:stretch/>
        </p:blipFill>
        <p:spPr bwMode="auto">
          <a:xfrm>
            <a:off x="7124700" y="152401"/>
            <a:ext cx="1333500" cy="166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4325"/>
            <a:ext cx="32670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1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More on contextualization</a:t>
            </a:r>
          </a:p>
          <a:p>
            <a:pPr lvl="1"/>
            <a:r>
              <a:rPr lang="en-US" dirty="0" smtClean="0"/>
              <a:t>Your contributions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More on Testing</a:t>
            </a:r>
          </a:p>
          <a:p>
            <a:pPr lvl="1"/>
            <a:r>
              <a:rPr lang="en-US" dirty="0" smtClean="0"/>
              <a:t>The key role of remediation</a:t>
            </a:r>
          </a:p>
          <a:p>
            <a:pPr lvl="2"/>
            <a:r>
              <a:rPr lang="en-US" dirty="0" smtClean="0"/>
              <a:t>Assessment </a:t>
            </a:r>
            <a:r>
              <a:rPr lang="en-US" strike="sngStrike" dirty="0" smtClean="0"/>
              <a:t>of</a:t>
            </a:r>
            <a:r>
              <a:rPr lang="en-US" dirty="0" smtClean="0"/>
              <a:t> for learning” </a:t>
            </a:r>
          </a:p>
          <a:p>
            <a:pPr lvl="2"/>
            <a:r>
              <a:rPr lang="en-US" dirty="0" smtClean="0"/>
              <a:t>Youtube video from major US Professor of CBE</a:t>
            </a:r>
          </a:p>
          <a:p>
            <a:pPr lvl="3"/>
            <a:r>
              <a:rPr lang="en-US" sz="1800" dirty="0" smtClean="0"/>
              <a:t>MANY of our themes appear in this discussion</a:t>
            </a:r>
            <a:endParaRPr lang="en-US" sz="2800" dirty="0" smtClean="0"/>
          </a:p>
          <a:p>
            <a:r>
              <a:rPr lang="en-US" sz="2800" dirty="0" smtClean="0"/>
              <a:t>Short Quiz</a:t>
            </a:r>
          </a:p>
          <a:p>
            <a:pPr lvl="1"/>
            <a:r>
              <a:rPr lang="en-US" dirty="0" smtClean="0"/>
              <a:t>40 minutes</a:t>
            </a:r>
          </a:p>
          <a:p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2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325"/>
            <a:ext cx="91821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0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MORE ON CONTEXTUALIZATION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‘The environment’ is a huge source of teaching materials for teachers who </a:t>
            </a:r>
            <a:r>
              <a:rPr lang="en-CA" dirty="0"/>
              <a:t>k</a:t>
            </a:r>
            <a:r>
              <a:rPr lang="en-CA" dirty="0" smtClean="0"/>
              <a:t>now how to use it</a:t>
            </a:r>
          </a:p>
          <a:p>
            <a:pPr marL="857250" lvl="1" indent="-457200"/>
            <a:r>
              <a:rPr lang="en-CA" dirty="0" smtClean="0"/>
              <a:t>Main or supplementary</a:t>
            </a:r>
          </a:p>
          <a:p>
            <a:pPr marL="857250" lvl="1" indent="-457200"/>
            <a:endParaRPr lang="en-CA" dirty="0"/>
          </a:p>
          <a:p>
            <a:pPr marL="457200" indent="-457200"/>
            <a:r>
              <a:rPr lang="en-CA" dirty="0" smtClean="0"/>
              <a:t>Last time w</a:t>
            </a:r>
            <a:r>
              <a:rPr lang="en-CA" dirty="0" smtClean="0"/>
              <a:t>e </a:t>
            </a:r>
            <a:r>
              <a:rPr lang="en-CA" dirty="0" smtClean="0"/>
              <a:t>discussed SPORTS STATISTICS in Math</a:t>
            </a:r>
          </a:p>
          <a:p>
            <a:pPr marL="857250" lvl="1" indent="-457200"/>
            <a:r>
              <a:rPr lang="en-CA" dirty="0" smtClean="0"/>
              <a:t>And using money changing in the market place in Niger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Materials 3 (</a:t>
            </a:r>
            <a:r>
              <a:rPr lang="en-CA" i="1" dirty="0" err="1" smtClean="0"/>
              <a:t>envt</a:t>
            </a:r>
            <a:r>
              <a:rPr lang="en-CA" i="1" dirty="0" smtClean="0"/>
              <a:t>.)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In ESL ~</a:t>
            </a:r>
          </a:p>
          <a:p>
            <a:pPr marL="400050" lvl="1" indent="0">
              <a:buNone/>
            </a:pPr>
            <a:r>
              <a:rPr lang="en-CA" dirty="0" smtClean="0"/>
              <a:t>Learner groups go out for 30 minutes and look for 10 new words they d not understand</a:t>
            </a:r>
          </a:p>
          <a:p>
            <a:pPr marL="400050" lvl="1" indent="0">
              <a:buNone/>
            </a:pPr>
            <a:r>
              <a:rPr lang="en-CA" dirty="0" smtClean="0"/>
              <a:t>‘Scribe’ writes down the physical and linguistic context</a:t>
            </a:r>
          </a:p>
          <a:p>
            <a:pPr marL="400050" lvl="1" indent="0">
              <a:buNone/>
            </a:pPr>
            <a:r>
              <a:rPr lang="en-CA" dirty="0" smtClean="0"/>
              <a:t>Back in class</a:t>
            </a:r>
          </a:p>
          <a:p>
            <a:pPr marL="800100" lvl="2" indent="0">
              <a:buNone/>
            </a:pPr>
            <a:r>
              <a:rPr lang="en-CA" dirty="0" smtClean="0"/>
              <a:t>Groups decide on the three words they most need to know (meta-cognition)</a:t>
            </a:r>
          </a:p>
          <a:p>
            <a:pPr marL="800100" lvl="2" indent="0">
              <a:buNone/>
            </a:pPr>
            <a:r>
              <a:rPr lang="en-CA" dirty="0" smtClean="0"/>
              <a:t>Teacher explains, illustrates, dramatizes</a:t>
            </a:r>
          </a:p>
          <a:p>
            <a:pPr marL="400050" lvl="1" indent="0">
              <a:buNone/>
            </a:pPr>
            <a:r>
              <a:rPr lang="en-CA" dirty="0" smtClean="0"/>
              <a:t>Half these words appear in the weekly formative quiz</a:t>
            </a:r>
            <a:endParaRPr lang="en-CA" dirty="0"/>
          </a:p>
          <a:p>
            <a:pPr marL="800100" lvl="2" indent="0">
              <a:buNone/>
            </a:pPr>
            <a:endParaRPr lang="en-CA" dirty="0" smtClean="0"/>
          </a:p>
          <a:p>
            <a:pPr marL="800100" lvl="2" indent="0">
              <a:buNone/>
            </a:pPr>
            <a:endParaRPr lang="en-CA" dirty="0"/>
          </a:p>
          <a:p>
            <a:pPr marL="800100" lvl="2" indent="0">
              <a:buNone/>
            </a:pPr>
            <a:endParaRPr lang="en-CA" dirty="0" smtClean="0"/>
          </a:p>
          <a:p>
            <a:pPr marL="400050" lvl="1" indent="0">
              <a:buNone/>
            </a:pPr>
            <a:endParaRPr lang="en-CA" dirty="0"/>
          </a:p>
          <a:p>
            <a:pPr marL="400050" lvl="1" indent="0">
              <a:buNone/>
            </a:pPr>
            <a:endParaRPr lang="en-CA" dirty="0" smtClean="0"/>
          </a:p>
          <a:p>
            <a:pPr marL="800100" lvl="2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Materials 4 </a:t>
            </a:r>
            <a:r>
              <a:rPr lang="en-CA" i="1" dirty="0"/>
              <a:t>(</a:t>
            </a:r>
            <a:r>
              <a:rPr lang="en-CA" i="1" dirty="0" err="1"/>
              <a:t>envt</a:t>
            </a:r>
            <a:r>
              <a:rPr lang="en-CA" i="1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Montreal ESL </a:t>
            </a:r>
            <a:r>
              <a:rPr lang="en-CA" dirty="0" err="1" smtClean="0"/>
              <a:t>Ss</a:t>
            </a:r>
            <a:r>
              <a:rPr lang="en-CA" dirty="0" smtClean="0"/>
              <a:t> have learned some words and sentences for asking directions</a:t>
            </a:r>
          </a:p>
          <a:p>
            <a:r>
              <a:rPr lang="en-CA" dirty="0" smtClean="0"/>
              <a:t>Groups of 4 take the train to the end of the line</a:t>
            </a:r>
          </a:p>
          <a:p>
            <a:r>
              <a:rPr lang="en-CA" dirty="0" smtClean="0"/>
              <a:t>Must come back on the bus</a:t>
            </a:r>
          </a:p>
          <a:p>
            <a:r>
              <a:rPr lang="en-CA" dirty="0" smtClean="0"/>
              <a:t>Have only bus tickets and a tape recorder, no money or maps</a:t>
            </a:r>
          </a:p>
          <a:p>
            <a:r>
              <a:rPr lang="en-CA" dirty="0" smtClean="0"/>
              <a:t>They record every conversation where they asked someone for information</a:t>
            </a:r>
          </a:p>
          <a:p>
            <a:r>
              <a:rPr lang="en-CA" dirty="0" smtClean="0"/>
              <a:t>Back in class, recordings are played and enjoyed but also feed into the teacher’s best class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Note the amount of work this was for the teacher!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T works out that there is a bus where the train ends</a:t>
            </a:r>
          </a:p>
          <a:p>
            <a:r>
              <a:rPr lang="en-CA" dirty="0" smtClean="0"/>
              <a:t>T supplies tape recorder to each  group</a:t>
            </a:r>
          </a:p>
          <a:p>
            <a:pPr lvl="1"/>
            <a:r>
              <a:rPr lang="en-US" dirty="0" smtClean="0"/>
              <a:t>Probably damage to at least one</a:t>
            </a:r>
            <a:endParaRPr lang="en-CA" dirty="0" smtClean="0"/>
          </a:p>
          <a:p>
            <a:r>
              <a:rPr lang="en-CA" dirty="0" smtClean="0"/>
              <a:t>T forms groups so there is none with weak-only </a:t>
            </a:r>
            <a:r>
              <a:rPr lang="en-CA" dirty="0" err="1" smtClean="0"/>
              <a:t>Ss</a:t>
            </a:r>
            <a:endParaRPr lang="en-CA" dirty="0" smtClean="0"/>
          </a:p>
          <a:p>
            <a:r>
              <a:rPr lang="en-CA" dirty="0" smtClean="0"/>
              <a:t>But note the advantages! </a:t>
            </a:r>
          </a:p>
          <a:p>
            <a:pPr lvl="1"/>
            <a:r>
              <a:rPr lang="en-CA" dirty="0" smtClean="0"/>
              <a:t>Social cooperation skills</a:t>
            </a:r>
          </a:p>
          <a:p>
            <a:pPr lvl="1"/>
            <a:r>
              <a:rPr lang="en-US" dirty="0" smtClean="0"/>
              <a:t>Language skills</a:t>
            </a:r>
          </a:p>
          <a:p>
            <a:pPr lvl="1"/>
            <a:r>
              <a:rPr lang="en-US" dirty="0" smtClean="0"/>
              <a:t>What is learned is immediately used - COMPETENCE</a:t>
            </a:r>
            <a:endParaRPr lang="en-CA" dirty="0" smtClean="0"/>
          </a:p>
          <a:p>
            <a:pPr lvl="1"/>
            <a:r>
              <a:rPr lang="en-CA" dirty="0" smtClean="0"/>
              <a:t>Trust is increased within groups</a:t>
            </a:r>
          </a:p>
          <a:p>
            <a:pPr lvl="1"/>
            <a:r>
              <a:rPr lang="en-CA" dirty="0" smtClean="0"/>
              <a:t>Motivation to learn increases</a:t>
            </a:r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Short Plenary 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With a partner, work up a way you could use the environment as a teaching resource </a:t>
            </a:r>
            <a:endParaRPr lang="en-CA" dirty="0" smtClean="0"/>
          </a:p>
          <a:p>
            <a:endParaRPr lang="en-US" dirty="0"/>
          </a:p>
          <a:p>
            <a:r>
              <a:rPr lang="en-US" dirty="0" smtClean="0"/>
              <a:t>Example</a:t>
            </a:r>
          </a:p>
          <a:p>
            <a:r>
              <a:rPr lang="en-US" u="sng" dirty="0" smtClean="0"/>
              <a:t>RELIGION CLASS</a:t>
            </a:r>
            <a:r>
              <a:rPr lang="en-US" dirty="0" smtClean="0"/>
              <a:t>: “Children, on Sunday go to a different church/mosque from the one you usually go to and report in class Monday on the differences”</a:t>
            </a:r>
          </a:p>
          <a:p>
            <a:pPr lvl="1"/>
            <a:r>
              <a:rPr lang="en-US" dirty="0" smtClean="0"/>
              <a:t>Teacher draws out issues and deeper meaning of what student tells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</a:t>
            </a:r>
            <a:br>
              <a:rPr lang="en-US" dirty="0" smtClean="0"/>
            </a:br>
            <a:r>
              <a:rPr lang="en-US" dirty="0" smtClean="0"/>
              <a:t>ASSESSMENT in a competency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“Key to the whole thing”</a:t>
            </a:r>
          </a:p>
          <a:p>
            <a:r>
              <a:rPr lang="en-US" dirty="0" smtClean="0"/>
              <a:t>A topic we will return to again and again</a:t>
            </a:r>
          </a:p>
          <a:p>
            <a:endParaRPr lang="en-US" dirty="0"/>
          </a:p>
          <a:p>
            <a:r>
              <a:rPr lang="en-US" dirty="0" smtClean="0"/>
              <a:t>Let’s start with a 3-minute poll of your thoughts</a:t>
            </a:r>
          </a:p>
          <a:p>
            <a:pPr lvl="1"/>
            <a:r>
              <a:rPr lang="en-US" dirty="0" smtClean="0"/>
              <a:t>With a partner, what sort of ASSESSMENT and TESTING do you predict are needed to make a competency approach run successfully?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"/>
            <a:ext cx="7696200" cy="673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533400"/>
            <a:ext cx="324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MAYBE NOT GO INTO THIS HERE </a:t>
            </a:r>
            <a:br>
              <a:rPr lang="en-US" dirty="0" smtClean="0"/>
            </a:br>
            <a:r>
              <a:rPr lang="en-US" dirty="0" smtClean="0"/>
              <a:t>(SKIP LAST FOUR SLIDES)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72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3043"/>
          <a:stretch/>
        </p:blipFill>
        <p:spPr>
          <a:xfrm>
            <a:off x="436523" y="241907"/>
            <a:ext cx="8270955" cy="63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3" name="Picture 2" descr="Screen Shot 2014-06-10 at 9.3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0" y="189923"/>
            <a:ext cx="8581680" cy="65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02852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2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2483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2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400"/>
            <a:ext cx="8382001" cy="294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953000"/>
            <a:ext cx="6496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9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391400" cy="654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7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idea of formative testing as a source of REMEDIATION is a key part of CBE in the USA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874837"/>
            <a:ext cx="40386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YOUR TASK: REPORT ON MAIN POINTS</a:t>
            </a:r>
          </a:p>
          <a:p>
            <a:endParaRPr lang="en-US" dirty="0"/>
          </a:p>
          <a:p>
            <a:r>
              <a:rPr lang="en-CA" sz="4800" b="1" dirty="0" smtClean="0">
                <a:hlinkClick r:id="rId2"/>
              </a:rPr>
              <a:t>YOUTUBE – </a:t>
            </a:r>
            <a:br>
              <a:rPr lang="en-CA" sz="4800" b="1" dirty="0" smtClean="0">
                <a:hlinkClick r:id="rId2"/>
              </a:rPr>
            </a:br>
            <a:r>
              <a:rPr lang="en-CA" sz="4800" b="1" dirty="0" err="1" smtClean="0">
                <a:hlinkClick r:id="rId2"/>
              </a:rPr>
              <a:t>Dr</a:t>
            </a:r>
            <a:r>
              <a:rPr lang="en-CA" sz="4800" b="1" dirty="0" smtClean="0">
                <a:hlinkClick r:id="rId2"/>
              </a:rPr>
              <a:t> Paul Leblanc</a:t>
            </a:r>
            <a:endParaRPr lang="en-CA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22437"/>
            <a:ext cx="40386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Key idea: </a:t>
            </a:r>
          </a:p>
          <a:p>
            <a:pPr lvl="1"/>
            <a:r>
              <a:rPr lang="en-US" dirty="0" smtClean="0"/>
              <a:t>We go from TIME is the constant and ACHIEVEMENT is the variable </a:t>
            </a:r>
          </a:p>
          <a:p>
            <a:pPr lvl="1"/>
            <a:r>
              <a:rPr lang="en-US" dirty="0" smtClean="0"/>
              <a:t>…To the exact opposite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Give learners the time they need and make sure they all achieve equally</a:t>
            </a:r>
            <a:endParaRPr lang="en-US" dirty="0"/>
          </a:p>
          <a:p>
            <a:pPr lvl="1"/>
            <a:endParaRPr lang="en-US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discussions about TESTS from our last visit to KICD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Attended mainly by KICD curriculum developers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u="sng" dirty="0" smtClean="0"/>
              <a:t>SOME CONCLUSIONS FROM THESE DISCUSSIONS</a:t>
            </a:r>
            <a:br>
              <a:rPr lang="en-US" u="sng" dirty="0" smtClean="0"/>
            </a:br>
            <a:endParaRPr lang="en-US" u="sng" dirty="0" smtClean="0"/>
          </a:p>
          <a:p>
            <a:pPr marL="400050" lvl="1" indent="0">
              <a:buNone/>
            </a:pPr>
            <a:r>
              <a:rPr lang="en-US" dirty="0" smtClean="0"/>
              <a:t>Learners often fail tests because they cannot read the question correctly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Is there any solution to this?</a:t>
            </a: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Let’s look at a solution from Lextutor</a:t>
            </a:r>
          </a:p>
          <a:p>
            <a:pPr marL="800100" lvl="2" indent="0">
              <a:buNone/>
            </a:pPr>
            <a:r>
              <a:rPr lang="en-US" dirty="0" smtClean="0"/>
              <a:t>www.lextutor.ca/vp/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</a:t>
            </a:r>
            <a:r>
              <a:rPr lang="en-US" dirty="0" smtClean="0"/>
              <a:t>Visit </a:t>
            </a:r>
            <a:r>
              <a:rPr lang="en-US" dirty="0" smtClean="0"/>
              <a:t>from KICD Testers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sat </a:t>
            </a:r>
            <a:r>
              <a:rPr lang="en-US" dirty="0" smtClean="0"/>
              <a:t>in domain groups and </a:t>
            </a:r>
            <a:r>
              <a:rPr lang="en-US" dirty="0" smtClean="0"/>
              <a:t>prepared </a:t>
            </a:r>
            <a:r>
              <a:rPr lang="en-US" dirty="0" smtClean="0"/>
              <a:t>a BRIEF review of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‘</a:t>
            </a:r>
            <a:r>
              <a:rPr lang="en-US" dirty="0" smtClean="0"/>
              <a:t>AS WE TEST NOW </a:t>
            </a:r>
            <a:r>
              <a:rPr lang="en-US" b="1" i="1" dirty="0" smtClean="0"/>
              <a:t>vs</a:t>
            </a:r>
            <a:r>
              <a:rPr lang="en-US" dirty="0" smtClean="0"/>
              <a:t> HOW WE SHOULD TEST IN A COMPETENCE APRROACH’</a:t>
            </a:r>
          </a:p>
          <a:p>
            <a:pPr lvl="1"/>
            <a:r>
              <a:rPr lang="en-US" dirty="0" smtClean="0"/>
              <a:t>They need to hear this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ur Main </a:t>
            </a:r>
            <a:r>
              <a:rPr lang="en-US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Obstacles to a competence approach (CA) in Kenya are often to do with existing modes of </a:t>
            </a:r>
            <a:r>
              <a:rPr lang="en-US" b="1" dirty="0" smtClean="0"/>
              <a:t>testing</a:t>
            </a:r>
            <a:r>
              <a:rPr lang="en-US" dirty="0" smtClean="0"/>
              <a:t> which are not competence oriented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sz="3200" dirty="0" smtClean="0"/>
              <a:t>Formative assessment is </a:t>
            </a:r>
            <a:r>
              <a:rPr lang="en-US" sz="3200" dirty="0" smtClean="0"/>
              <a:t>missing or ignored</a:t>
            </a:r>
            <a:endParaRPr lang="en-US" sz="3200" dirty="0" smtClean="0"/>
          </a:p>
          <a:p>
            <a:pPr lvl="1"/>
            <a:r>
              <a:rPr lang="en-US" sz="3200" dirty="0" smtClean="0"/>
              <a:t>Ss’ assessment </a:t>
            </a:r>
            <a:r>
              <a:rPr lang="en-US" sz="3200" dirty="0" smtClean="0"/>
              <a:t>remains:</a:t>
            </a:r>
            <a:endParaRPr lang="en-US" sz="3200" dirty="0" smtClean="0"/>
          </a:p>
          <a:p>
            <a:pPr lvl="2"/>
            <a:r>
              <a:rPr lang="en-US" sz="3200" dirty="0"/>
              <a:t>a</a:t>
            </a:r>
            <a:r>
              <a:rPr lang="en-US" sz="3200" dirty="0" smtClean="0"/>
              <a:t>) pass-fail at the end</a:t>
            </a:r>
          </a:p>
          <a:p>
            <a:pPr lvl="2"/>
            <a:r>
              <a:rPr lang="en-US" sz="3200" dirty="0"/>
              <a:t>b</a:t>
            </a:r>
            <a:r>
              <a:rPr lang="en-US" sz="3200" dirty="0" smtClean="0"/>
              <a:t>) largely knowledge based 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MORE conclusions</a:t>
            </a:r>
            <a:r>
              <a:rPr lang="en-US" i="1" dirty="0" smtClean="0"/>
              <a:t> </a:t>
            </a:r>
            <a:r>
              <a:rPr lang="en-US" i="1" dirty="0" smtClean="0"/>
              <a:t>2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Testing will drive any </a:t>
            </a:r>
            <a:r>
              <a:rPr lang="en-US" dirty="0" err="1" smtClean="0"/>
              <a:t>curric</a:t>
            </a:r>
            <a:r>
              <a:rPr lang="en-US" dirty="0" smtClean="0"/>
              <a:t> reform: teachers will adjust their behaviour only when they see what is on the tests that measure success.</a:t>
            </a:r>
          </a:p>
          <a:p>
            <a:pPr lvl="1"/>
            <a:r>
              <a:rPr lang="en-US" dirty="0" smtClean="0"/>
              <a:t>No real change in testing = no real change in curriculum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 CA </a:t>
            </a:r>
            <a:r>
              <a:rPr lang="en-US" b="1" dirty="0" smtClean="0"/>
              <a:t>inherently and logically</a:t>
            </a:r>
            <a:r>
              <a:rPr lang="en-US" dirty="0" smtClean="0"/>
              <a:t> requires a lot of Formative Assessment, because knowledge </a:t>
            </a:r>
            <a:r>
              <a:rPr lang="en-US" i="1" dirty="0" smtClean="0"/>
              <a:t>application</a:t>
            </a:r>
            <a:r>
              <a:rPr lang="en-US" dirty="0" smtClean="0"/>
              <a:t> takes time and cannot be tested in a 3-hour summative</a:t>
            </a:r>
          </a:p>
          <a:p>
            <a:pPr lvl="1"/>
            <a:r>
              <a:rPr lang="en-US" dirty="0" err="1" smtClean="0"/>
              <a:t>Esp</a:t>
            </a:r>
            <a:r>
              <a:rPr lang="en-US" dirty="0" smtClean="0"/>
              <a:t> since the psych-social dimension requires cooperative group work which cannot be included in 3-hr test</a:t>
            </a:r>
          </a:p>
          <a:p>
            <a:pPr lvl="1"/>
            <a:r>
              <a:rPr lang="en-US" dirty="0" smtClean="0"/>
              <a:t>Although difficult, a way MUST be found to  incorporate </a:t>
            </a:r>
            <a:r>
              <a:rPr lang="en-US" b="1" i="1" dirty="0" smtClean="0"/>
              <a:t>real</a:t>
            </a:r>
            <a:r>
              <a:rPr lang="en-US" dirty="0" smtClean="0"/>
              <a:t> Formative Assessment into final judgments of learner success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Conclusions </a:t>
            </a:r>
            <a:r>
              <a:rPr lang="en-US" i="1" dirty="0" smtClean="0"/>
              <a:t>3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Curriculum is so </a:t>
            </a:r>
            <a:r>
              <a:rPr lang="en-US" b="1" dirty="0" smtClean="0"/>
              <a:t>jammed full</a:t>
            </a:r>
            <a:r>
              <a:rPr lang="en-US" dirty="0" smtClean="0"/>
              <a:t> that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There is rarely time to stop and work out the or application or use for any new knowledge that </a:t>
            </a:r>
            <a:r>
              <a:rPr lang="en-US" dirty="0" err="1" smtClean="0"/>
              <a:t>Cbe</a:t>
            </a:r>
            <a:r>
              <a:rPr lang="en-US" dirty="0" smtClean="0"/>
              <a:t> proposes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If formative assessment shows that any part of our teaching has failed for the majority of </a:t>
            </a:r>
            <a:r>
              <a:rPr lang="en-US" dirty="0" err="1" smtClean="0"/>
              <a:t>Ss</a:t>
            </a:r>
            <a:r>
              <a:rPr lang="en-US" dirty="0" smtClean="0"/>
              <a:t>, there is </a:t>
            </a:r>
            <a:r>
              <a:rPr lang="en-US" u="sng" dirty="0" smtClean="0"/>
              <a:t>no time to fix and repeat this instruction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Formative assessment </a:t>
            </a:r>
            <a:r>
              <a:rPr lang="en-US" dirty="0" smtClean="0"/>
              <a:t>is rarely </a:t>
            </a:r>
            <a:r>
              <a:rPr lang="en-US" dirty="0" smtClean="0"/>
              <a:t>used even to give concrete feedback to the learner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Findings 4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lot of the work </a:t>
            </a:r>
            <a:r>
              <a:rPr lang="en-US" dirty="0" err="1" smtClean="0"/>
              <a:t>Ss</a:t>
            </a:r>
            <a:r>
              <a:rPr lang="en-US" dirty="0" smtClean="0"/>
              <a:t> are doing in many domains is </a:t>
            </a:r>
            <a:r>
              <a:rPr lang="en-US" b="1" dirty="0" smtClean="0"/>
              <a:t>rather competence oriented already, </a:t>
            </a:r>
            <a:r>
              <a:rPr lang="en-US" dirty="0" smtClean="0"/>
              <a:t>in many interesting ways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this is not reflected in the largely summative-only, knowledge-only testing</a:t>
            </a:r>
          </a:p>
          <a:p>
            <a:pPr lvl="1"/>
            <a:endParaRPr lang="en-US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Conclusions</a:t>
            </a:r>
            <a:r>
              <a:rPr lang="en-US" i="1" dirty="0" smtClean="0"/>
              <a:t> </a:t>
            </a:r>
            <a:r>
              <a:rPr lang="en-US" i="1" dirty="0" smtClean="0"/>
              <a:t>5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Formative assessment is a vital part of a learner-centered, competence approach, </a:t>
            </a:r>
          </a:p>
          <a:p>
            <a:pPr lvl="1"/>
            <a:r>
              <a:rPr lang="en-US" dirty="0" smtClean="0"/>
              <a:t>Canada only gives 30-50% to the final summative assessment, </a:t>
            </a:r>
            <a:r>
              <a:rPr lang="en-US" dirty="0" smtClean="0"/>
              <a:t>ALL the </a:t>
            </a:r>
            <a:r>
              <a:rPr lang="en-US" dirty="0" smtClean="0"/>
              <a:t>rest is </a:t>
            </a:r>
            <a:r>
              <a:rPr lang="en-US" dirty="0" smtClean="0"/>
              <a:t>formative</a:t>
            </a:r>
          </a:p>
          <a:p>
            <a:pPr lvl="2"/>
            <a:r>
              <a:rPr lang="en-US" dirty="0" smtClean="0"/>
              <a:t>Kenya plans something similar, as seen on Day 1</a:t>
            </a:r>
            <a:endParaRPr lang="en-US" dirty="0"/>
          </a:p>
          <a:p>
            <a:endParaRPr lang="en-US" b="1" dirty="0" smtClean="0"/>
          </a:p>
          <a:p>
            <a:r>
              <a:rPr lang="en-US" dirty="0" smtClean="0"/>
              <a:t>But</a:t>
            </a:r>
            <a:r>
              <a:rPr lang="en-US" b="1" dirty="0" smtClean="0"/>
              <a:t> the problem: </a:t>
            </a:r>
            <a:r>
              <a:rPr lang="en-US" dirty="0" smtClean="0"/>
              <a:t>it is not clear </a:t>
            </a:r>
            <a:r>
              <a:rPr lang="en-US" b="1" dirty="0" smtClean="0"/>
              <a:t>teachers</a:t>
            </a:r>
            <a:r>
              <a:rPr lang="en-US" dirty="0" smtClean="0"/>
              <a:t> are able or willing to be impartial in their formative assessments</a:t>
            </a:r>
          </a:p>
          <a:p>
            <a:pPr lvl="1"/>
            <a:r>
              <a:rPr lang="en-US" dirty="0" smtClean="0"/>
              <a:t>Is this a teacher training issue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there a risk of corruption?</a:t>
            </a:r>
            <a:endParaRPr lang="en-US" dirty="0" smtClean="0"/>
          </a:p>
          <a:p>
            <a:pPr lvl="1"/>
            <a:r>
              <a:rPr lang="en-US" dirty="0" smtClean="0"/>
              <a:t>Or is it a  “there are no strict criteria for marking” issue?</a:t>
            </a:r>
          </a:p>
          <a:p>
            <a:pPr lvl="1"/>
            <a:r>
              <a:rPr lang="en-US" dirty="0" smtClean="0"/>
              <a:t>Would double marking </a:t>
            </a:r>
            <a:r>
              <a:rPr lang="en-US" dirty="0"/>
              <a:t>+</a:t>
            </a:r>
            <a:r>
              <a:rPr lang="en-US" dirty="0" smtClean="0"/>
              <a:t> clear criteria do the job? </a:t>
            </a:r>
          </a:p>
          <a:p>
            <a:pPr lvl="1"/>
            <a:r>
              <a:rPr lang="en-US" dirty="0" smtClean="0"/>
              <a:t>Is a Quality Control Program the answer 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from Minister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World of new (1) opportunities and (2) challenges</a:t>
            </a:r>
          </a:p>
          <a:p>
            <a:r>
              <a:rPr lang="en-US" dirty="0" smtClean="0"/>
              <a:t>Importance of education to exploit the opportunities</a:t>
            </a:r>
          </a:p>
          <a:p>
            <a:r>
              <a:rPr lang="en-US" dirty="0" smtClean="0"/>
              <a:t>BUT</a:t>
            </a:r>
            <a:br>
              <a:rPr lang="en-US" dirty="0" smtClean="0"/>
            </a:br>
            <a:r>
              <a:rPr lang="en-US" dirty="0" smtClean="0"/>
              <a:t>“….  New challenges cannot be overcome and new opportunities cannot be leveraged through an old-fashioned, </a:t>
            </a:r>
            <a:r>
              <a:rPr lang="en-US" b="1" dirty="0" smtClean="0"/>
              <a:t>knowledge-based</a:t>
            </a:r>
            <a:r>
              <a:rPr lang="en-US" dirty="0" smtClean="0"/>
              <a:t> and </a:t>
            </a:r>
            <a:r>
              <a:rPr lang="en-US" b="1" dirty="0" smtClean="0"/>
              <a:t>examination driven</a:t>
            </a:r>
            <a:r>
              <a:rPr lang="en-US" dirty="0" smtClean="0"/>
              <a:t> curriculum.”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91250"/>
            <a:ext cx="5715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THEREFORE, if we want this…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26907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4267200"/>
            <a:ext cx="7322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/>
              <a:t>Then we </a:t>
            </a:r>
            <a:r>
              <a:rPr lang="en-CA" sz="4000" b="1" u="sng" dirty="0" smtClean="0"/>
              <a:t>can not assess </a:t>
            </a:r>
            <a:br>
              <a:rPr lang="en-CA" sz="4000" b="1" u="sng" dirty="0" smtClean="0"/>
            </a:br>
            <a:r>
              <a:rPr lang="en-CA" sz="4000" b="1" u="sng" dirty="0" smtClean="0"/>
              <a:t>for the first </a:t>
            </a:r>
            <a:r>
              <a:rPr lang="en-CA" sz="4000" b="1" u="sng" dirty="0"/>
              <a:t>part only</a:t>
            </a:r>
            <a:r>
              <a:rPr lang="en-CA" sz="4000" dirty="0"/>
              <a:t> (knowledge)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9507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Thoughts please!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TOPICS I MENTIONED WE WOULD DISCUSS</a:t>
            </a:r>
          </a:p>
          <a:p>
            <a:endParaRPr lang="en-GB" dirty="0"/>
          </a:p>
          <a:p>
            <a:r>
              <a:rPr lang="en-GB" dirty="0" smtClean="0"/>
              <a:t>CBE </a:t>
            </a:r>
            <a:r>
              <a:rPr lang="en-GB" dirty="0"/>
              <a:t>only for city schools?</a:t>
            </a:r>
          </a:p>
          <a:p>
            <a:r>
              <a:rPr lang="en-GB" dirty="0"/>
              <a:t>CBE only for science subjects?</a:t>
            </a:r>
          </a:p>
          <a:p>
            <a:r>
              <a:rPr lang="en-GB" dirty="0"/>
              <a:t>CBE only for older or gifted learners?</a:t>
            </a:r>
          </a:p>
          <a:p>
            <a:r>
              <a:rPr lang="en-GB" dirty="0"/>
              <a:t>CBE only for intact classrooms?</a:t>
            </a:r>
          </a:p>
          <a:p>
            <a:r>
              <a:rPr lang="en-GB" dirty="0"/>
              <a:t>CBE and the importance of “situated learning”</a:t>
            </a:r>
          </a:p>
          <a:p>
            <a:pPr marL="457200" lvl="1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on competency concepts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4</a:t>
            </a:r>
            <a:r>
              <a:rPr lang="en-US" u="sng" dirty="0" smtClean="0"/>
              <a:t>0 minutes – work alone – answer all questions</a:t>
            </a:r>
          </a:p>
          <a:p>
            <a:pPr marL="0" indent="0">
              <a:buNone/>
            </a:pPr>
            <a:r>
              <a:rPr lang="en-US" i="1" dirty="0" smtClean="0"/>
              <a:t>(about 10 minutes per question)</a:t>
            </a:r>
            <a:br>
              <a:rPr lang="en-US" i="1" dirty="0" smtClean="0"/>
            </a:b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main ideas of competency based education (CBE)?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problems does CBE propose to address?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CBE imply for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</a:t>
            </a:r>
            <a:r>
              <a:rPr lang="en-US" dirty="0" smtClean="0"/>
              <a:t>eaching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Testing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biggest challenge for CBE in Kenya?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16h30 – 17h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Tea/coffee break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End of Day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310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4256" y="6096000"/>
            <a:ext cx="698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Knowledge, yes, but it is </a:t>
            </a:r>
            <a:r>
              <a:rPr lang="en-US" sz="3600" b="1" u="sng" dirty="0" smtClean="0"/>
              <a:t>only Step One</a:t>
            </a:r>
            <a:endParaRPr lang="en-CA" sz="3200" b="1" u="sng" dirty="0"/>
          </a:p>
        </p:txBody>
      </p:sp>
      <p:sp>
        <p:nvSpPr>
          <p:cNvPr id="4" name="Donut 3"/>
          <p:cNvSpPr/>
          <p:nvPr/>
        </p:nvSpPr>
        <p:spPr>
          <a:xfrm>
            <a:off x="3048000" y="4800600"/>
            <a:ext cx="3276600" cy="1313765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600"/>
            <a:ext cx="8839200" cy="636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"/>
            <a:ext cx="4619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2000" y="3048000"/>
            <a:ext cx="7848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3276600"/>
            <a:ext cx="3429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91400" y="2743200"/>
            <a:ext cx="12954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" y="4419600"/>
            <a:ext cx="3429000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5791200"/>
            <a:ext cx="3429000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4405</TotalTime>
  <Words>1769</Words>
  <Application>Microsoft Office PowerPoint</Application>
  <PresentationFormat>On-screen Show (4:3)</PresentationFormat>
  <Paragraphs>336</Paragraphs>
  <Slides>73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KICD – UNESCO – IBE Curriculum Workshop Day 2, AM September 2016</vt:lpstr>
      <vt:lpstr>This is an example of “the learner-centered classroom”</vt:lpstr>
      <vt:lpstr>Let’s start with another KICD reform document</vt:lpstr>
      <vt:lpstr>Implication topics to be discussed at the end of this presentation</vt:lpstr>
      <vt:lpstr>DOCUMENT 2</vt:lpstr>
      <vt:lpstr>PowerPoint Presentation</vt:lpstr>
      <vt:lpstr>Message from Minister</vt:lpstr>
      <vt:lpstr>PowerPoint Presentation</vt:lpstr>
      <vt:lpstr>PowerPoint Presentation</vt:lpstr>
      <vt:lpstr>PowerPoint Presentation</vt:lpstr>
      <vt:lpstr>Three big ideas in this diagram</vt:lpstr>
      <vt:lpstr>PowerPoint Presentation</vt:lpstr>
      <vt:lpstr>PowerPoint Presentation</vt:lpstr>
      <vt:lpstr>PowerPoint Presentation</vt:lpstr>
      <vt:lpstr>SO the “core/transversal/cross-curricular” competencies are:</vt:lpstr>
      <vt:lpstr>Alberta (Canada) version of this has 8</vt:lpstr>
      <vt:lpstr>PowerPoint Presentation</vt:lpstr>
      <vt:lpstr>Then, in addition to these, subjects have their own core competencies</vt:lpstr>
      <vt:lpstr>PowerPoint Presentation</vt:lpstr>
      <vt:lpstr>PowerPoint Presentation</vt:lpstr>
      <vt:lpstr>PowerPoint Presentation</vt:lpstr>
      <vt:lpstr>Also  elaborated at  length,  e.g. problem  solving   … and compared to what it is NOT</vt:lpstr>
      <vt:lpstr>10h40 – 11h10</vt:lpstr>
      <vt:lpstr>Same competencies recur over the levels in increasingly complex forms</vt:lpstr>
      <vt:lpstr>Same competencies recur over the levels in increasingly complex forms</vt:lpstr>
      <vt:lpstr>In other words…</vt:lpstr>
      <vt:lpstr>Testing is the end point in a long process</vt:lpstr>
      <vt:lpstr>These are actual objectives from a recent version of Kenya’s curriculum</vt:lpstr>
      <vt:lpstr>PowerPoint Presentation</vt:lpstr>
      <vt:lpstr>These are CBE-oriented objectives from Alberta Canada</vt:lpstr>
      <vt:lpstr>PowerPoint Presentation</vt:lpstr>
      <vt:lpstr>Main differences</vt:lpstr>
      <vt:lpstr>Your Task: Part 1</vt:lpstr>
      <vt:lpstr>NOW ADD CONTREXTUALIZATION</vt:lpstr>
      <vt:lpstr>PowerPoint Presentation</vt:lpstr>
      <vt:lpstr>PowerPoint Presentation</vt:lpstr>
      <vt:lpstr>Great Alberta Questions/tasks  WITH LOCAL CONTEXTUALIZATION</vt:lpstr>
      <vt:lpstr>Local relevance – prior knowledge</vt:lpstr>
      <vt:lpstr>Requires handling new info Gr 10 Social Science</vt:lpstr>
      <vt:lpstr>Tap prior knowledge (vuvuzela)</vt:lpstr>
      <vt:lpstr>Prior knowledge: pets</vt:lpstr>
      <vt:lpstr>Prior knowledge: running trail</vt:lpstr>
      <vt:lpstr>Prior knowledge: licence plates</vt:lpstr>
      <vt:lpstr>Language Arts</vt:lpstr>
      <vt:lpstr>All of these involve features of relevance to learners’ lives</vt:lpstr>
      <vt:lpstr>But of course…</vt:lpstr>
      <vt:lpstr>13h – 14h</vt:lpstr>
      <vt:lpstr>KICD – UNESCO – IBE Curriculum Workshop Day 2 PM</vt:lpstr>
      <vt:lpstr>ON THE AGENDA</vt:lpstr>
      <vt:lpstr>MORE ON CONTEXTUALIZATION</vt:lpstr>
      <vt:lpstr>Materials 3 (envt.)</vt:lpstr>
      <vt:lpstr>Materials 4 (envt.)</vt:lpstr>
      <vt:lpstr>Note the amount of work this was for the teacher!</vt:lpstr>
      <vt:lpstr>Short Plenary Discussion</vt:lpstr>
      <vt:lpstr>More on ASSESSMENT in a competency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idea of formative testing as a source of REMEDIATION is a key part of CBE in the USA</vt:lpstr>
      <vt:lpstr>Interesting discussions about TESTS from our last visit to KICD</vt:lpstr>
      <vt:lpstr>2 Visit from KICD Testers</vt:lpstr>
      <vt:lpstr>Our Main Conclusions</vt:lpstr>
      <vt:lpstr>MORE conclusions 2</vt:lpstr>
      <vt:lpstr>Conclusions 3</vt:lpstr>
      <vt:lpstr>Findings 4</vt:lpstr>
      <vt:lpstr>Conclusions 5</vt:lpstr>
      <vt:lpstr>THEREFORE, if we want this…</vt:lpstr>
      <vt:lpstr>Your Thoughts please!</vt:lpstr>
      <vt:lpstr>Test on competency concepts</vt:lpstr>
      <vt:lpstr>16h30 – 17h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249</cp:revision>
  <dcterms:created xsi:type="dcterms:W3CDTF">2006-08-16T00:00:00Z</dcterms:created>
  <dcterms:modified xsi:type="dcterms:W3CDTF">2016-09-27T13:32:43Z</dcterms:modified>
</cp:coreProperties>
</file>