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0" r:id="rId3"/>
    <p:sldId id="296" r:id="rId4"/>
    <p:sldId id="288" r:id="rId5"/>
    <p:sldId id="289" r:id="rId6"/>
    <p:sldId id="292" r:id="rId7"/>
    <p:sldId id="297" r:id="rId8"/>
    <p:sldId id="291" r:id="rId9"/>
    <p:sldId id="290" r:id="rId10"/>
    <p:sldId id="298" r:id="rId11"/>
    <p:sldId id="261" r:id="rId12"/>
    <p:sldId id="326" r:id="rId13"/>
    <p:sldId id="257" r:id="rId14"/>
    <p:sldId id="293" r:id="rId15"/>
    <p:sldId id="295" r:id="rId16"/>
    <p:sldId id="294" r:id="rId17"/>
    <p:sldId id="299" r:id="rId18"/>
    <p:sldId id="300" r:id="rId19"/>
    <p:sldId id="258" r:id="rId20"/>
    <p:sldId id="259" r:id="rId21"/>
    <p:sldId id="301" r:id="rId22"/>
    <p:sldId id="263" r:id="rId23"/>
    <p:sldId id="265" r:id="rId24"/>
    <p:sldId id="267" r:id="rId25"/>
    <p:sldId id="329" r:id="rId26"/>
    <p:sldId id="269" r:id="rId27"/>
    <p:sldId id="270" r:id="rId28"/>
    <p:sldId id="302" r:id="rId29"/>
    <p:sldId id="303" r:id="rId30"/>
    <p:sldId id="266" r:id="rId31"/>
    <p:sldId id="305" r:id="rId32"/>
    <p:sldId id="306" r:id="rId33"/>
    <p:sldId id="272" r:id="rId34"/>
    <p:sldId id="307" r:id="rId35"/>
    <p:sldId id="274" r:id="rId36"/>
    <p:sldId id="275" r:id="rId37"/>
    <p:sldId id="280" r:id="rId38"/>
    <p:sldId id="284" r:id="rId39"/>
    <p:sldId id="276" r:id="rId40"/>
    <p:sldId id="286" r:id="rId41"/>
    <p:sldId id="287" r:id="rId42"/>
    <p:sldId id="324" r:id="rId43"/>
    <p:sldId id="309" r:id="rId44"/>
    <p:sldId id="325" r:id="rId45"/>
    <p:sldId id="310" r:id="rId46"/>
    <p:sldId id="308" r:id="rId47"/>
    <p:sldId id="311" r:id="rId48"/>
    <p:sldId id="312" r:id="rId49"/>
    <p:sldId id="313" r:id="rId50"/>
    <p:sldId id="314" r:id="rId51"/>
    <p:sldId id="315" r:id="rId52"/>
    <p:sldId id="316" r:id="rId53"/>
    <p:sldId id="317" r:id="rId54"/>
    <p:sldId id="319" r:id="rId55"/>
    <p:sldId id="320" r:id="rId56"/>
    <p:sldId id="321" r:id="rId57"/>
    <p:sldId id="322" r:id="rId58"/>
    <p:sldId id="323" r:id="rId59"/>
    <p:sldId id="32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2436" y="-858"/>
      </p:cViewPr>
      <p:guideLst>
        <p:guide orient="horz" pos="2160"/>
        <p:guide pos="2880"/>
      </p:guideLst>
    </p:cSldViewPr>
  </p:slideViewPr>
  <p:notesTextViewPr>
    <p:cViewPr>
      <p:scale>
        <a:sx n="1" d="1"/>
        <a:sy n="1" d="1"/>
      </p:scale>
      <p:origin x="0" y="0"/>
    </p:cViewPr>
  </p:notesTextViewPr>
  <p:sorterViewPr>
    <p:cViewPr>
      <p:scale>
        <a:sx n="100" d="100"/>
        <a:sy n="100" d="100"/>
      </p:scale>
      <p:origin x="0" y="46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35542-EAC7-4745-9775-83B7072EFE4F}" type="datetimeFigureOut">
              <a:rPr lang="en-US" smtClean="0"/>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8643E-FA94-4B8C-AAAA-45E37D50E41F}" type="slidenum">
              <a:rPr lang="en-US" smtClean="0"/>
              <a:t>‹#›</a:t>
            </a:fld>
            <a:endParaRPr lang="en-US"/>
          </a:p>
        </p:txBody>
      </p:sp>
    </p:spTree>
    <p:extLst>
      <p:ext uri="{BB962C8B-B14F-4D97-AF65-F5344CB8AC3E}">
        <p14:creationId xmlns:p14="http://schemas.microsoft.com/office/powerpoint/2010/main" val="313870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6D53B-7674-45F3-A8D2-CDE0A77525B6}" type="datetime1">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197816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C03AC-753C-4CDE-BDAB-AEE67D4306C9}" type="datetime1">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1021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9D1FF-23C2-4747-A104-7EB0372D4C7E}" type="datetime1">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243021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69E5F-D4C6-4206-BC3A-D5969502BBDF}" type="datetime1">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128525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1F060-13FF-41EA-89C4-B57BB136A301}" type="datetime1">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339458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88261-FC9F-4D21-980B-0B9795A3E4DC}" type="datetime1">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226475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FA87E6-F8D7-42DB-BF68-2CB4CA9672DC}" type="datetime1">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320966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C41A15-8946-4DA3-AF42-411DE23DEEA0}" type="datetime1">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293952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66150-FFE2-431E-A1C2-C2CAA2B83A74}" type="datetime1">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230693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F4EB0-0CED-4155-8C34-7296CE581B5F}" type="datetime1">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400093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23933-E223-4186-9DEE-A10228B83F11}" type="datetime1">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1B137-578C-440B-8CC8-E5E01F035CE9}" type="slidenum">
              <a:rPr lang="en-US" smtClean="0"/>
              <a:t>‹#›</a:t>
            </a:fld>
            <a:endParaRPr lang="en-US"/>
          </a:p>
        </p:txBody>
      </p:sp>
    </p:spTree>
    <p:extLst>
      <p:ext uri="{BB962C8B-B14F-4D97-AF65-F5344CB8AC3E}">
        <p14:creationId xmlns:p14="http://schemas.microsoft.com/office/powerpoint/2010/main" val="22219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07D70-10AB-49F3-ABE2-180E47B50271}" type="datetime1">
              <a:rPr lang="en-US" smtClean="0"/>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1B137-578C-440B-8CC8-E5E01F035CE9}" type="slidenum">
              <a:rPr lang="en-US" smtClean="0"/>
              <a:t>‹#›</a:t>
            </a:fld>
            <a:endParaRPr lang="en-US"/>
          </a:p>
        </p:txBody>
      </p:sp>
    </p:spTree>
    <p:extLst>
      <p:ext uri="{BB962C8B-B14F-4D97-AF65-F5344CB8AC3E}">
        <p14:creationId xmlns:p14="http://schemas.microsoft.com/office/powerpoint/2010/main" val="424184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extutor.ca/vp/comp/"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extutor.ca/cgi-bin/morpho/master_14/index.p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xtutor.ca/group_lex/demo_lab_m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lextutor.ca/vp/com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lextutor.ca/vp/com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lextutor.ca/freq/com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cobb.tom@sympatico.ca" TargetMode="External"/><Relationship Id="rId2" Type="http://schemas.openxmlformats.org/officeDocument/2006/relationships/hyperlink" Target="http://www.lextutuor.ca/"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“Corpus </a:t>
            </a:r>
            <a:r>
              <a:rPr lang="en-CA" dirty="0"/>
              <a:t>Insights from Lextutor R&amp;D that are too small to publish but too interesting to </a:t>
            </a:r>
            <a:r>
              <a:rPr lang="en-CA" dirty="0" smtClean="0"/>
              <a:t>ignore”</a:t>
            </a:r>
            <a:br>
              <a:rPr lang="en-CA" dirty="0" smtClean="0"/>
            </a:br>
            <a:r>
              <a:rPr lang="en-CA" dirty="0" smtClean="0"/>
              <a:t>+1</a:t>
            </a:r>
            <a:endParaRPr lang="en-US" dirty="0"/>
          </a:p>
        </p:txBody>
      </p:sp>
      <p:sp>
        <p:nvSpPr>
          <p:cNvPr id="3" name="Subtitle 2"/>
          <p:cNvSpPr>
            <a:spLocks noGrp="1"/>
          </p:cNvSpPr>
          <p:nvPr>
            <p:ph type="subTitle" idx="1"/>
          </p:nvPr>
        </p:nvSpPr>
        <p:spPr>
          <a:xfrm>
            <a:off x="1371600" y="4412704"/>
            <a:ext cx="6400800" cy="1752600"/>
          </a:xfrm>
        </p:spPr>
        <p:txBody>
          <a:bodyPr/>
          <a:lstStyle/>
          <a:p>
            <a:r>
              <a:rPr lang="en-CA" dirty="0" smtClean="0"/>
              <a:t>Tom Cobb </a:t>
            </a:r>
          </a:p>
          <a:p>
            <a:r>
              <a:rPr lang="en-CA" dirty="0" smtClean="0"/>
              <a:t>SFU</a:t>
            </a:r>
          </a:p>
          <a:p>
            <a:r>
              <a:rPr lang="en-CA" dirty="0" smtClean="0"/>
              <a:t>March 12, 2015</a:t>
            </a:r>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1</a:t>
            </a:fld>
            <a:endParaRPr lang="en-US" dirty="0"/>
          </a:p>
        </p:txBody>
      </p:sp>
    </p:spTree>
    <p:extLst>
      <p:ext uri="{BB962C8B-B14F-4D97-AF65-F5344CB8AC3E}">
        <p14:creationId xmlns:p14="http://schemas.microsoft.com/office/powerpoint/2010/main" val="424572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CA" dirty="0" smtClean="0"/>
              <a:t>+ Like whether learners can actually benefit </a:t>
            </a:r>
            <a:r>
              <a:rPr lang="en-CA" dirty="0" smtClean="0"/>
              <a:t/>
            </a:r>
            <a:br>
              <a:rPr lang="en-CA" dirty="0" smtClean="0"/>
            </a:br>
            <a:r>
              <a:rPr lang="en-CA" dirty="0" smtClean="0"/>
              <a:t/>
            </a:r>
            <a:br>
              <a:rPr lang="en-CA" dirty="0" smtClean="0"/>
            </a:br>
            <a:r>
              <a:rPr lang="en-CA" dirty="0" smtClean="0"/>
              <a:t>(</a:t>
            </a:r>
            <a:r>
              <a:rPr lang="en-CA" dirty="0" smtClean="0"/>
              <a:t>for some part of their learning) </a:t>
            </a:r>
            <a:br>
              <a:rPr lang="en-CA" dirty="0" smtClean="0"/>
            </a:br>
            <a:r>
              <a:rPr lang="en-CA" dirty="0"/>
              <a:t/>
            </a:r>
            <a:br>
              <a:rPr lang="en-CA" dirty="0"/>
            </a:br>
            <a:r>
              <a:rPr lang="en-CA" dirty="0" smtClean="0"/>
              <a:t>from approaching language as a corpus, sliced and diced with software tools that expose its patterns</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10</a:t>
            </a:fld>
            <a:endParaRPr lang="en-US" dirty="0"/>
          </a:p>
        </p:txBody>
      </p:sp>
    </p:spTree>
    <p:extLst>
      <p:ext uri="{BB962C8B-B14F-4D97-AF65-F5344CB8AC3E}">
        <p14:creationId xmlns:p14="http://schemas.microsoft.com/office/powerpoint/2010/main" val="2995688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other words ~</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CA" sz="4000" dirty="0" smtClean="0"/>
              <a:t>This talk will be a survey of current research spin-off from Lextutor work with frequency lists</a:t>
            </a:r>
          </a:p>
          <a:p>
            <a:pPr lvl="2"/>
            <a:r>
              <a:rPr lang="en-CA" sz="3200" dirty="0" smtClean="0"/>
              <a:t>A set of mini-talks</a:t>
            </a:r>
            <a:br>
              <a:rPr lang="en-CA" sz="3200" dirty="0" smtClean="0"/>
            </a:br>
            <a:endParaRPr lang="en-CA" sz="3200" dirty="0"/>
          </a:p>
          <a:p>
            <a:r>
              <a:rPr lang="en-CA" sz="4000" dirty="0" smtClean="0"/>
              <a:t>… with the subtext that there is a sort of data-driven-language learning for language teachers &amp; researchers as well as learners</a:t>
            </a:r>
          </a:p>
          <a:p>
            <a:pPr marL="0" indent="0">
              <a:buNone/>
            </a:pPr>
            <a:endParaRPr lang="en-US" sz="4000" dirty="0"/>
          </a:p>
        </p:txBody>
      </p:sp>
      <p:sp>
        <p:nvSpPr>
          <p:cNvPr id="4" name="Slide Number Placeholder 3"/>
          <p:cNvSpPr>
            <a:spLocks noGrp="1"/>
          </p:cNvSpPr>
          <p:nvPr>
            <p:ph type="sldNum" sz="quarter" idx="12"/>
          </p:nvPr>
        </p:nvSpPr>
        <p:spPr/>
        <p:txBody>
          <a:bodyPr/>
          <a:lstStyle/>
          <a:p>
            <a:fld id="{24A1B137-578C-440B-8CC8-E5E01F035CE9}" type="slidenum">
              <a:rPr lang="en-US" smtClean="0"/>
              <a:t>11</a:t>
            </a:fld>
            <a:endParaRPr lang="en-US" dirty="0"/>
          </a:p>
        </p:txBody>
      </p:sp>
    </p:spTree>
    <p:extLst>
      <p:ext uri="{BB962C8B-B14F-4D97-AF65-F5344CB8AC3E}">
        <p14:creationId xmlns:p14="http://schemas.microsoft.com/office/powerpoint/2010/main" val="358521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836712"/>
            <a:ext cx="7772400" cy="1362075"/>
          </a:xfrm>
        </p:spPr>
        <p:txBody>
          <a:bodyPr>
            <a:normAutofit fontScale="90000"/>
          </a:bodyPr>
          <a:lstStyle/>
          <a:p>
            <a:r>
              <a:rPr lang="en-CA" dirty="0" smtClean="0"/>
              <a:t>SPECIFICALLY,…</a:t>
            </a:r>
            <a:br>
              <a:rPr lang="en-CA" dirty="0" smtClean="0"/>
            </a:br>
            <a:r>
              <a:rPr lang="en-CA" dirty="0" smtClean="0"/>
              <a:t/>
            </a:r>
            <a:br>
              <a:rPr lang="en-CA" dirty="0" smtClean="0"/>
            </a:br>
            <a:r>
              <a:rPr lang="en-CA" dirty="0" smtClean="0"/>
              <a:t>One recent fruit of THE DDL APPROACH TO LANG LEARNING  is a complete set of frequency lists for English</a:t>
            </a:r>
            <a:br>
              <a:rPr lang="en-CA" dirty="0" smtClean="0"/>
            </a:br>
            <a:r>
              <a:rPr lang="en-CA" dirty="0" smtClean="0"/>
              <a:t>     -</a:t>
            </a:r>
            <a:r>
              <a:rPr lang="en-CA" dirty="0" err="1" smtClean="0"/>
              <a:t>FamiLized</a:t>
            </a:r>
            <a:r>
              <a:rPr lang="en-CA" dirty="0" smtClean="0"/>
              <a:t/>
            </a:r>
            <a:br>
              <a:rPr lang="en-CA" dirty="0" smtClean="0"/>
            </a:br>
            <a:r>
              <a:rPr lang="en-CA" dirty="0" smtClean="0"/>
              <a:t>      -by k-level</a:t>
            </a:r>
            <a:br>
              <a:rPr lang="en-CA" dirty="0" smtClean="0"/>
            </a:br>
            <a:r>
              <a:rPr lang="en-CA" dirty="0" smtClean="0"/>
              <a:t>      -SPOKEN </a:t>
            </a:r>
            <a:r>
              <a:rPr lang="en-CA" dirty="0"/>
              <a:t>+ WRITTEN</a:t>
            </a:r>
            <a:br>
              <a:rPr lang="en-CA" dirty="0"/>
            </a:br>
            <a:r>
              <a:rPr lang="en-CA" dirty="0" smtClean="0"/>
              <a:t>      -US + UK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12</a:t>
            </a:fld>
            <a:endParaRPr lang="en-US"/>
          </a:p>
        </p:txBody>
      </p:sp>
    </p:spTree>
    <p:extLst>
      <p:ext uri="{BB962C8B-B14F-4D97-AF65-F5344CB8AC3E}">
        <p14:creationId xmlns:p14="http://schemas.microsoft.com/office/powerpoint/2010/main" val="1908919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30821"/>
            <a:ext cx="7772400" cy="1362075"/>
          </a:xfrm>
        </p:spPr>
        <p:txBody>
          <a:bodyPr>
            <a:normAutofit fontScale="90000"/>
          </a:bodyPr>
          <a:lstStyle/>
          <a:p>
            <a:r>
              <a:rPr lang="en-CA" dirty="0" smtClean="0"/>
              <a:t>a complete set of </a:t>
            </a:r>
            <a:r>
              <a:rPr lang="en-CA" dirty="0" err="1" smtClean="0"/>
              <a:t>freq</a:t>
            </a:r>
            <a:r>
              <a:rPr lang="en-CA" dirty="0" smtClean="0"/>
              <a:t> lists allows Us to test some claims that roll around the </a:t>
            </a:r>
            <a:r>
              <a:rPr lang="en-CA" dirty="0" err="1" smtClean="0"/>
              <a:t>esl</a:t>
            </a:r>
            <a:r>
              <a:rPr lang="en-CA" dirty="0" smtClean="0"/>
              <a:t> UNIVERSE, UNTESTED AND </a:t>
            </a:r>
            <a:r>
              <a:rPr lang="en-CA" dirty="0" err="1" smtClean="0"/>
              <a:t>unTESTABLE</a:t>
            </a:r>
            <a:r>
              <a:rPr lang="en-CA" dirty="0"/>
              <a:t> </a:t>
            </a:r>
            <a:r>
              <a:rPr lang="en-CA" dirty="0" smtClean="0"/>
              <a:t>~</a:t>
            </a:r>
            <a:br>
              <a:rPr lang="en-CA" dirty="0" smtClean="0"/>
            </a:br>
            <a:r>
              <a:rPr lang="en-CA" dirty="0"/>
              <a:t/>
            </a:r>
            <a:br>
              <a:rPr lang="en-CA" dirty="0"/>
            </a:br>
            <a:r>
              <a:rPr lang="en-CA" dirty="0" smtClean="0"/>
              <a:t>some for a few weeks, some for a few decades</a:t>
            </a:r>
            <a:br>
              <a:rPr lang="en-CA" dirty="0" smtClean="0"/>
            </a:br>
            <a:r>
              <a:rPr lang="en-CA" dirty="0"/>
              <a:t/>
            </a:r>
            <a:br>
              <a:rPr lang="en-CA" dirty="0"/>
            </a:br>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13</a:t>
            </a:fld>
            <a:endParaRPr lang="en-US" dirty="0"/>
          </a:p>
        </p:txBody>
      </p:sp>
    </p:spTree>
    <p:extLst>
      <p:ext uri="{BB962C8B-B14F-4D97-AF65-F5344CB8AC3E}">
        <p14:creationId xmlns:p14="http://schemas.microsoft.com/office/powerpoint/2010/main" val="191012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complete set of </a:t>
            </a:r>
            <a:r>
              <a:rPr lang="en-CA" dirty="0" err="1" smtClean="0"/>
              <a:t>Freq</a:t>
            </a:r>
            <a:r>
              <a:rPr lang="en-CA" dirty="0" smtClean="0"/>
              <a:t> Lists like this </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14</a:t>
            </a:fld>
            <a:endParaRPr lang="en-US" dirty="0"/>
          </a:p>
        </p:txBody>
      </p:sp>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05868"/>
            <a:ext cx="8908352" cy="449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595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040"/>
            <a:ext cx="8229600" cy="1143000"/>
          </a:xfrm>
        </p:spPr>
        <p:txBody>
          <a:bodyPr>
            <a:normAutofit fontScale="90000"/>
          </a:bodyPr>
          <a:lstStyle/>
          <a:p>
            <a:r>
              <a:rPr lang="en-CA" dirty="0" smtClean="0"/>
              <a:t>Such lists, allied with relevant software, allow us to evaluate previously unverifiable ideas like ~ </a:t>
            </a:r>
            <a:br>
              <a:rPr lang="en-CA" dirty="0" smtClean="0"/>
            </a:br>
            <a:r>
              <a:rPr lang="en-CA" dirty="0"/>
              <a:t/>
            </a:r>
            <a:br>
              <a:rPr lang="en-CA" dirty="0"/>
            </a:br>
            <a:r>
              <a:rPr lang="en-CA" sz="5300" dirty="0" smtClean="0"/>
              <a:t>Claim 1: </a:t>
            </a:r>
            <a:r>
              <a:rPr lang="en-CA" sz="5300" dirty="0"/>
              <a:t>T</a:t>
            </a:r>
            <a:r>
              <a:rPr lang="en-CA" sz="5300" dirty="0" smtClean="0"/>
              <a:t>here exists a small set of ‘Master </a:t>
            </a:r>
            <a:r>
              <a:rPr lang="en-CA" sz="5300" dirty="0"/>
              <a:t>W</a:t>
            </a:r>
            <a:r>
              <a:rPr lang="en-CA" sz="5300" dirty="0" smtClean="0"/>
              <a:t>ords’ whose parts can unlock most of the polysyllabic lexicon of English</a:t>
            </a:r>
            <a:br>
              <a:rPr lang="en-CA" sz="5300" dirty="0" smtClean="0"/>
            </a:br>
            <a:r>
              <a:rPr lang="en-CA" sz="5300" dirty="0"/>
              <a:t/>
            </a:r>
            <a:br>
              <a:rPr lang="en-CA" sz="5300" dirty="0"/>
            </a:br>
            <a:r>
              <a:rPr lang="en-CA" sz="2700" i="1" dirty="0" smtClean="0"/>
              <a:t>interesting if true…</a:t>
            </a:r>
            <a:endParaRPr lang="en-US" sz="4000" i="1" dirty="0"/>
          </a:p>
        </p:txBody>
      </p:sp>
      <p:sp>
        <p:nvSpPr>
          <p:cNvPr id="3" name="Slide Number Placeholder 2"/>
          <p:cNvSpPr>
            <a:spLocks noGrp="1"/>
          </p:cNvSpPr>
          <p:nvPr>
            <p:ph type="sldNum" sz="quarter" idx="12"/>
          </p:nvPr>
        </p:nvSpPr>
        <p:spPr/>
        <p:txBody>
          <a:bodyPr/>
          <a:lstStyle/>
          <a:p>
            <a:fld id="{24A1B137-578C-440B-8CC8-E5E01F035CE9}" type="slidenum">
              <a:rPr lang="en-US" smtClean="0"/>
              <a:t>15</a:t>
            </a:fld>
            <a:endParaRPr lang="en-US"/>
          </a:p>
        </p:txBody>
      </p:sp>
    </p:spTree>
    <p:extLst>
      <p:ext uri="{BB962C8B-B14F-4D97-AF65-F5344CB8AC3E}">
        <p14:creationId xmlns:p14="http://schemas.microsoft.com/office/powerpoint/2010/main" val="896797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CA" dirty="0" smtClean="0"/>
              <a:t>The famous ‘14 Master Words’</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16</a:t>
            </a:fld>
            <a:endParaRPr lang="en-US"/>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764704"/>
            <a:ext cx="6480720" cy="609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268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1</a:t>
            </a:r>
            <a:endParaRPr lang="en-US" dirty="0"/>
          </a:p>
        </p:txBody>
      </p:sp>
      <p:sp>
        <p:nvSpPr>
          <p:cNvPr id="3" name="Content Placeholder 2"/>
          <p:cNvSpPr>
            <a:spLocks noGrp="1"/>
          </p:cNvSpPr>
          <p:nvPr>
            <p:ph idx="1"/>
          </p:nvPr>
        </p:nvSpPr>
        <p:spPr/>
        <p:txBody>
          <a:bodyPr/>
          <a:lstStyle/>
          <a:p>
            <a:r>
              <a:rPr lang="en-CA" dirty="0" smtClean="0"/>
              <a:t>At all frequency level from 1 to 25k do the master-word-parts account for about 10% of tokens</a:t>
            </a:r>
          </a:p>
          <a:p>
            <a:endParaRPr lang="en-CA" dirty="0"/>
          </a:p>
          <a:p>
            <a:pPr lvl="1"/>
            <a:r>
              <a:rPr lang="en-CA" dirty="0" smtClean="0"/>
              <a:t>And this is a generous estimate owing to overmatching </a:t>
            </a:r>
            <a:br>
              <a:rPr lang="en-CA" dirty="0" smtClean="0"/>
            </a:br>
            <a:r>
              <a:rPr lang="en-CA" dirty="0" smtClean="0"/>
              <a:t>(-log- matches ‘flog’ etc)</a:t>
            </a:r>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17</a:t>
            </a:fld>
            <a:endParaRPr lang="en-US"/>
          </a:p>
        </p:txBody>
      </p:sp>
    </p:spTree>
    <p:extLst>
      <p:ext uri="{BB962C8B-B14F-4D97-AF65-F5344CB8AC3E}">
        <p14:creationId xmlns:p14="http://schemas.microsoft.com/office/powerpoint/2010/main" val="2956025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1944"/>
            <a:ext cx="8229600" cy="1143000"/>
          </a:xfrm>
        </p:spPr>
        <p:txBody>
          <a:bodyPr>
            <a:normAutofit fontScale="90000"/>
          </a:bodyPr>
          <a:lstStyle/>
          <a:p>
            <a:r>
              <a:rPr lang="en-CA" dirty="0" smtClean="0"/>
              <a:t>Claim 2:</a:t>
            </a:r>
            <a:br>
              <a:rPr lang="en-CA" dirty="0" smtClean="0"/>
            </a:br>
            <a:r>
              <a:rPr lang="en-CA" dirty="0"/>
              <a:t/>
            </a:r>
            <a:br>
              <a:rPr lang="en-CA" dirty="0"/>
            </a:br>
            <a:r>
              <a:rPr lang="en-CA" dirty="0" smtClean="0"/>
              <a:t>Frequency provides a reasonable basis for planning vocabulary development in a second language</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18</a:t>
            </a:fld>
            <a:endParaRPr lang="en-US"/>
          </a:p>
        </p:txBody>
      </p:sp>
    </p:spTree>
    <p:extLst>
      <p:ext uri="{BB962C8B-B14F-4D97-AF65-F5344CB8AC3E}">
        <p14:creationId xmlns:p14="http://schemas.microsoft.com/office/powerpoint/2010/main" val="2881672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Group Lex</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8856984" cy="472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A1B137-578C-440B-8CC8-E5E01F035CE9}" type="slidenum">
              <a:rPr lang="en-US" smtClean="0"/>
              <a:t>19</a:t>
            </a:fld>
            <a:endParaRPr lang="en-US" dirty="0"/>
          </a:p>
        </p:txBody>
      </p:sp>
    </p:spTree>
    <p:extLst>
      <p:ext uri="{BB962C8B-B14F-4D97-AF65-F5344CB8AC3E}">
        <p14:creationId xmlns:p14="http://schemas.microsoft.com/office/powerpoint/2010/main" val="211635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lstStyle/>
          <a:p>
            <a:r>
              <a:rPr lang="en-CA" dirty="0" smtClean="0"/>
              <a:t>Promised Abstract</a:t>
            </a:r>
            <a:endParaRPr lang="en-US" dirty="0"/>
          </a:p>
        </p:txBody>
      </p:sp>
      <p:sp>
        <p:nvSpPr>
          <p:cNvPr id="3" name="Content Placeholder 2"/>
          <p:cNvSpPr>
            <a:spLocks noGrp="1"/>
          </p:cNvSpPr>
          <p:nvPr>
            <p:ph idx="1"/>
          </p:nvPr>
        </p:nvSpPr>
        <p:spPr>
          <a:xfrm>
            <a:off x="457200" y="1135285"/>
            <a:ext cx="8229600" cy="4525963"/>
          </a:xfrm>
        </p:spPr>
        <p:txBody>
          <a:bodyPr>
            <a:noAutofit/>
          </a:bodyPr>
          <a:lstStyle/>
          <a:p>
            <a:pPr marL="0" indent="0">
              <a:buNone/>
            </a:pPr>
            <a:r>
              <a:rPr lang="en-CA" sz="2800" dirty="0"/>
              <a:t>For proponents of Data-Driven Language Learning, corpora and their frequency lists are supposed to be for learners, but applied linguists and course developers can learn some things too. Like whether it is actually possible to build an L2 lexicon through reading. Like what Zipf's Law really tells us we can and cannot do to simplify reading materials. Like how much English Francophone learners actually "get for free" (and Anglophones for French) from cognates at different stages of learning. And finally whether Data-Driven Learning actually "works" for language learners, and for what in particular. This talk will be a survey of current research spin-off from Lextutor development work. </a:t>
            </a:r>
          </a:p>
          <a:p>
            <a:pPr marL="0" indent="0">
              <a:buNone/>
            </a:pPr>
            <a:r>
              <a:rPr lang="en-CA" sz="2800" dirty="0" smtClean="0"/>
              <a:t/>
            </a:r>
            <a:br>
              <a:rPr lang="en-CA" sz="2800" dirty="0" smtClean="0"/>
            </a:br>
            <a:endParaRPr lang="en-US" sz="2800" dirty="0"/>
          </a:p>
        </p:txBody>
      </p:sp>
      <p:sp>
        <p:nvSpPr>
          <p:cNvPr id="4" name="Slide Number Placeholder 3"/>
          <p:cNvSpPr>
            <a:spLocks noGrp="1"/>
          </p:cNvSpPr>
          <p:nvPr>
            <p:ph type="sldNum" sz="quarter" idx="12"/>
          </p:nvPr>
        </p:nvSpPr>
        <p:spPr/>
        <p:txBody>
          <a:bodyPr/>
          <a:lstStyle/>
          <a:p>
            <a:fld id="{24A1B137-578C-440B-8CC8-E5E01F035CE9}" type="slidenum">
              <a:rPr lang="en-US" smtClean="0"/>
              <a:t>2</a:t>
            </a:fld>
            <a:endParaRPr lang="en-US" dirty="0"/>
          </a:p>
        </p:txBody>
      </p:sp>
    </p:spTree>
    <p:extLst>
      <p:ext uri="{BB962C8B-B14F-4D97-AF65-F5344CB8AC3E}">
        <p14:creationId xmlns:p14="http://schemas.microsoft.com/office/powerpoint/2010/main" val="1586199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Finding 2</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CA" dirty="0" smtClean="0"/>
              <a:t> </a:t>
            </a:r>
          </a:p>
          <a:p>
            <a:pPr marL="0" indent="0">
              <a:buNone/>
            </a:pPr>
            <a:r>
              <a:rPr lang="en-CA" sz="4100" dirty="0" smtClean="0"/>
              <a:t>From 5,533 words entered fairly laboriously by 400+ Ss over 5 years ~</a:t>
            </a:r>
          </a:p>
          <a:p>
            <a:endParaRPr lang="en-CA" dirty="0"/>
          </a:p>
          <a:p>
            <a:r>
              <a:rPr lang="en-CA" dirty="0" smtClean="0"/>
              <a:t>60% of the words </a:t>
            </a:r>
            <a:r>
              <a:rPr lang="en-CA" dirty="0" smtClean="0"/>
              <a:t>that Ss </a:t>
            </a:r>
            <a:r>
              <a:rPr lang="en-CA" dirty="0" smtClean="0"/>
              <a:t>enter are </a:t>
            </a:r>
            <a:r>
              <a:rPr lang="en-CA" dirty="0" smtClean="0"/>
              <a:t>in 3k-6k zone</a:t>
            </a:r>
            <a:endParaRPr lang="en-CA" dirty="0" smtClean="0"/>
          </a:p>
          <a:p>
            <a:pPr lvl="1"/>
            <a:r>
              <a:rPr lang="en-CA" dirty="0" smtClean="0"/>
              <a:t>Supports the idea that instructed ESL vocab size is about 2,500 word families</a:t>
            </a:r>
          </a:p>
          <a:p>
            <a:pPr lvl="1"/>
            <a:r>
              <a:rPr lang="en-CA" dirty="0" smtClean="0"/>
              <a:t>Ss do not roam about the outer fringes of the lexicon but rather LARGELY seek out items that are in their ZPD</a:t>
            </a:r>
          </a:p>
          <a:p>
            <a:pPr lvl="1"/>
            <a:r>
              <a:rPr lang="en-CA" dirty="0" smtClean="0"/>
              <a:t>And…</a:t>
            </a:r>
            <a:br>
              <a:rPr lang="en-CA" dirty="0" smtClean="0"/>
            </a:br>
            <a:endParaRPr lang="en-US" dirty="0" smtClean="0"/>
          </a:p>
          <a:p>
            <a:r>
              <a:rPr lang="en-CA" dirty="0" smtClean="0"/>
              <a:t>60% of the words Ss enter are Greco-Latin in origin</a:t>
            </a:r>
          </a:p>
        </p:txBody>
      </p:sp>
      <p:sp>
        <p:nvSpPr>
          <p:cNvPr id="4" name="Slide Number Placeholder 3"/>
          <p:cNvSpPr>
            <a:spLocks noGrp="1"/>
          </p:cNvSpPr>
          <p:nvPr>
            <p:ph type="sldNum" sz="quarter" idx="12"/>
          </p:nvPr>
        </p:nvSpPr>
        <p:spPr/>
        <p:txBody>
          <a:bodyPr/>
          <a:lstStyle/>
          <a:p>
            <a:fld id="{24A1B137-578C-440B-8CC8-E5E01F035CE9}" type="slidenum">
              <a:rPr lang="en-US" smtClean="0"/>
              <a:t>20</a:t>
            </a:fld>
            <a:endParaRPr lang="en-US" dirty="0"/>
          </a:p>
        </p:txBody>
      </p:sp>
    </p:spTree>
    <p:extLst>
      <p:ext uri="{BB962C8B-B14F-4D97-AF65-F5344CB8AC3E}">
        <p14:creationId xmlns:p14="http://schemas.microsoft.com/office/powerpoint/2010/main" val="4145573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CA" dirty="0" smtClean="0"/>
              <a:t>Claim 3</a:t>
            </a:r>
            <a:br>
              <a:rPr lang="en-CA" dirty="0" smtClean="0"/>
            </a:br>
            <a:r>
              <a:rPr lang="en-CA" dirty="0"/>
              <a:t/>
            </a:r>
            <a:br>
              <a:rPr lang="en-CA" dirty="0"/>
            </a:br>
            <a:r>
              <a:rPr lang="en-CA" dirty="0" smtClean="0"/>
              <a:t/>
            </a:r>
            <a:br>
              <a:rPr lang="en-CA" dirty="0" smtClean="0"/>
            </a:br>
            <a:r>
              <a:rPr lang="en-CA" dirty="0" smtClean="0"/>
              <a:t>The function words </a:t>
            </a:r>
            <a:r>
              <a:rPr lang="en-CA" dirty="0" smtClean="0"/>
              <a:t>&amp; very common words of </a:t>
            </a:r>
            <a:r>
              <a:rPr lang="en-CA" dirty="0" smtClean="0"/>
              <a:t>English are mainly </a:t>
            </a:r>
            <a:r>
              <a:rPr lang="en-CA" dirty="0" smtClean="0"/>
              <a:t>Anglo-Saxon…</a:t>
            </a:r>
            <a:r>
              <a:rPr lang="en-CA" dirty="0" smtClean="0"/>
              <a:t/>
            </a:r>
            <a:br>
              <a:rPr lang="en-CA" dirty="0" smtClean="0"/>
            </a:br>
            <a:r>
              <a:rPr lang="en-CA" dirty="0" smtClean="0"/>
              <a:t/>
            </a:r>
            <a:br>
              <a:rPr lang="en-CA" dirty="0" smtClean="0"/>
            </a:br>
            <a:r>
              <a:rPr lang="en-CA" dirty="0" smtClean="0"/>
              <a:t>~ but the rest of the lexicon (3k and up) is mainly </a:t>
            </a:r>
            <a:r>
              <a:rPr lang="en-CA" dirty="0" smtClean="0"/>
              <a:t>Greco-Latin</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21</a:t>
            </a:fld>
            <a:endParaRPr lang="en-US"/>
          </a:p>
        </p:txBody>
      </p:sp>
    </p:spTree>
    <p:extLst>
      <p:ext uri="{BB962C8B-B14F-4D97-AF65-F5344CB8AC3E}">
        <p14:creationId xmlns:p14="http://schemas.microsoft.com/office/powerpoint/2010/main" val="2741761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VocabProfile 2014 (BNC-Coca)</a:t>
            </a:r>
            <a:endParaRPr lang="en-US" dirty="0"/>
          </a:p>
        </p:txBody>
      </p:sp>
      <p:sp>
        <p:nvSpPr>
          <p:cNvPr id="3" name="Content Placeholder 2"/>
          <p:cNvSpPr>
            <a:spLocks noGrp="1"/>
          </p:cNvSpPr>
          <p:nvPr>
            <p:ph idx="1"/>
          </p:nvPr>
        </p:nvSpPr>
        <p:spPr/>
        <p:txBody>
          <a:bodyPr/>
          <a:lstStyle/>
          <a:p>
            <a:endParaRPr lang="en-US"/>
          </a:p>
        </p:txBody>
      </p:sp>
      <p:pic>
        <p:nvPicPr>
          <p:cNvPr id="205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97"/>
          <a:stretch/>
        </p:blipFill>
        <p:spPr bwMode="auto">
          <a:xfrm>
            <a:off x="4537299" y="1484784"/>
            <a:ext cx="460670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2"/>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73"/>
          <a:stretch/>
        </p:blipFill>
        <p:spPr bwMode="auto">
          <a:xfrm>
            <a:off x="-62483" y="1471761"/>
            <a:ext cx="4440519"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4A1B137-578C-440B-8CC8-E5E01F035CE9}" type="slidenum">
              <a:rPr lang="en-US" smtClean="0"/>
              <a:t>22</a:t>
            </a:fld>
            <a:endParaRPr lang="en-US"/>
          </a:p>
        </p:txBody>
      </p:sp>
    </p:spTree>
    <p:extLst>
      <p:ext uri="{BB962C8B-B14F-4D97-AF65-F5344CB8AC3E}">
        <p14:creationId xmlns:p14="http://schemas.microsoft.com/office/powerpoint/2010/main" val="158042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fr-CA"/>
          </a:p>
        </p:txBody>
      </p:sp>
      <p:sp>
        <p:nvSpPr>
          <p:cNvPr id="3" name="Slide Number Placeholder 2"/>
          <p:cNvSpPr>
            <a:spLocks noGrp="1"/>
          </p:cNvSpPr>
          <p:nvPr>
            <p:ph type="sldNum" sz="quarter" idx="12"/>
          </p:nvPr>
        </p:nvSpPr>
        <p:spPr/>
        <p:txBody>
          <a:bodyPr/>
          <a:lstStyle/>
          <a:p>
            <a:fld id="{B0AC01A1-2B84-45EE-89FA-4C45135B435F}" type="slidenum">
              <a:rPr lang="fr-CA" smtClean="0"/>
              <a:pPr/>
              <a:t>23</a:t>
            </a:fld>
            <a:endParaRPr lang="fr-CA"/>
          </a:p>
        </p:txBody>
      </p:sp>
      <p:pic>
        <p:nvPicPr>
          <p:cNvPr id="4" name="Picture 3"/>
          <p:cNvPicPr/>
          <p:nvPr/>
        </p:nvPicPr>
        <p:blipFill>
          <a:blip r:embed="rId2" cstate="print"/>
          <a:stretch>
            <a:fillRect/>
          </a:stretch>
        </p:blipFill>
        <p:spPr>
          <a:xfrm>
            <a:off x="381000" y="571500"/>
            <a:ext cx="3962400" cy="5753100"/>
          </a:xfrm>
          <a:prstGeom prst="rect">
            <a:avLst/>
          </a:prstGeom>
        </p:spPr>
      </p:pic>
      <p:sp>
        <p:nvSpPr>
          <p:cNvPr id="5" name="TextBox 4"/>
          <p:cNvSpPr txBox="1"/>
          <p:nvPr/>
        </p:nvSpPr>
        <p:spPr>
          <a:xfrm>
            <a:off x="5220072" y="1905000"/>
            <a:ext cx="4011034" cy="2431435"/>
          </a:xfrm>
          <a:prstGeom prst="rect">
            <a:avLst/>
          </a:prstGeom>
          <a:noFill/>
        </p:spPr>
        <p:txBody>
          <a:bodyPr wrap="none" rtlCol="0">
            <a:spAutoFit/>
          </a:bodyPr>
          <a:lstStyle/>
          <a:p>
            <a:r>
              <a:rPr lang="en-CA" sz="3600" b="1" dirty="0">
                <a:solidFill>
                  <a:schemeClr val="bg2">
                    <a:lumMod val="50000"/>
                  </a:schemeClr>
                </a:solidFill>
                <a:latin typeface="+mj-lt"/>
              </a:rPr>
              <a:t>L</a:t>
            </a:r>
            <a:r>
              <a:rPr lang="en-CA" sz="3600" b="1" dirty="0" smtClean="0">
                <a:solidFill>
                  <a:schemeClr val="bg2">
                    <a:lumMod val="50000"/>
                  </a:schemeClr>
                </a:solidFill>
                <a:latin typeface="+mj-lt"/>
              </a:rPr>
              <a:t>ist carve-up</a:t>
            </a:r>
          </a:p>
          <a:p>
            <a:r>
              <a:rPr lang="en-CA" sz="2800" b="1" dirty="0" smtClean="0">
                <a:latin typeface="+mj-lt"/>
              </a:rPr>
              <a:t>(</a:t>
            </a:r>
            <a:r>
              <a:rPr lang="en-CA" sz="3200" b="1" dirty="0" smtClean="0">
                <a:solidFill>
                  <a:srgbClr val="FF0000"/>
                </a:solidFill>
                <a:latin typeface="+mj-lt"/>
                <a:sym typeface="Wingdings" pitchFamily="2" charset="2"/>
              </a:rPr>
              <a:t> 1k, 2k … – </a:t>
            </a:r>
            <a:r>
              <a:rPr lang="en-CA" sz="3200" b="1" strike="sngStrike" dirty="0" smtClean="0">
                <a:solidFill>
                  <a:srgbClr val="FF0000"/>
                </a:solidFill>
                <a:latin typeface="+mj-lt"/>
                <a:sym typeface="Wingdings" pitchFamily="2" charset="2"/>
              </a:rPr>
              <a:t>10k</a:t>
            </a:r>
            <a:r>
              <a:rPr lang="en-CA" sz="3200" b="1" dirty="0" smtClean="0">
                <a:solidFill>
                  <a:srgbClr val="FF0000"/>
                </a:solidFill>
                <a:latin typeface="+mj-lt"/>
                <a:sym typeface="Wingdings" pitchFamily="2" charset="2"/>
              </a:rPr>
              <a:t> 11k</a:t>
            </a:r>
            <a:r>
              <a:rPr lang="en-CA" sz="2800" b="1" dirty="0" smtClean="0">
                <a:latin typeface="+mj-lt"/>
                <a:sym typeface="Wingdings" pitchFamily="2" charset="2"/>
              </a:rPr>
              <a:t>)</a:t>
            </a:r>
            <a:endParaRPr lang="en-CA" sz="2800" b="1" dirty="0" smtClean="0">
              <a:latin typeface="+mj-lt"/>
              <a:sym typeface="Wingdings" pitchFamily="2" charset="2"/>
            </a:endParaRPr>
          </a:p>
          <a:p>
            <a:endParaRPr lang="en-CA" sz="2800" b="1" dirty="0">
              <a:latin typeface="+mj-lt"/>
              <a:sym typeface="Wingdings" pitchFamily="2" charset="2"/>
            </a:endParaRPr>
          </a:p>
          <a:p>
            <a:endParaRPr lang="en-CA" sz="2800" b="1" dirty="0">
              <a:latin typeface="+mj-lt"/>
            </a:endParaRPr>
          </a:p>
          <a:p>
            <a:endParaRPr lang="en-CA" sz="2800" dirty="0" smtClean="0">
              <a:latin typeface="+mj-lt"/>
            </a:endParaRPr>
          </a:p>
        </p:txBody>
      </p:sp>
      <p:pic>
        <p:nvPicPr>
          <p:cNvPr id="7" name="Picture 6"/>
          <p:cNvPicPr/>
          <p:nvPr/>
        </p:nvPicPr>
        <p:blipFill>
          <a:blip r:embed="rId2" cstate="print"/>
          <a:stretch>
            <a:fillRect/>
          </a:stretch>
        </p:blipFill>
        <p:spPr>
          <a:xfrm>
            <a:off x="914400" y="1028700"/>
            <a:ext cx="3962400" cy="5753100"/>
          </a:xfrm>
          <a:prstGeom prst="rect">
            <a:avLst/>
          </a:prstGeom>
        </p:spPr>
      </p:pic>
      <p:pic>
        <p:nvPicPr>
          <p:cNvPr id="8" name="Picture 7"/>
          <p:cNvPicPr/>
          <p:nvPr/>
        </p:nvPicPr>
        <p:blipFill>
          <a:blip r:embed="rId2" cstate="print"/>
          <a:stretch>
            <a:fillRect/>
          </a:stretch>
        </p:blipFill>
        <p:spPr>
          <a:xfrm>
            <a:off x="1447800" y="1485900"/>
            <a:ext cx="3962400" cy="5753100"/>
          </a:xfrm>
          <a:prstGeom prst="rect">
            <a:avLst/>
          </a:prstGeom>
        </p:spPr>
      </p:pic>
    </p:spTree>
    <p:extLst>
      <p:ext uri="{BB962C8B-B14F-4D97-AF65-F5344CB8AC3E}">
        <p14:creationId xmlns:p14="http://schemas.microsoft.com/office/powerpoint/2010/main" val="119720557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24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0" y="1169467"/>
            <a:ext cx="9020404" cy="542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223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0016"/>
            <a:ext cx="8229600" cy="1143000"/>
          </a:xfrm>
        </p:spPr>
        <p:txBody>
          <a:bodyPr>
            <a:noAutofit/>
          </a:bodyPr>
          <a:lstStyle/>
          <a:p>
            <a:r>
              <a:rPr lang="en-CA" sz="4800" dirty="0" smtClean="0"/>
              <a:t>So does ASAX peter out </a:t>
            </a:r>
            <a:br>
              <a:rPr lang="en-CA" sz="4800" dirty="0" smtClean="0"/>
            </a:br>
            <a:r>
              <a:rPr lang="en-CA" sz="4800" dirty="0" smtClean="0"/>
              <a:t>after 1k-2k ?</a:t>
            </a:r>
            <a:endParaRPr lang="en-US" sz="4800" dirty="0"/>
          </a:p>
        </p:txBody>
      </p:sp>
      <p:sp>
        <p:nvSpPr>
          <p:cNvPr id="3" name="Slide Number Placeholder 2"/>
          <p:cNvSpPr>
            <a:spLocks noGrp="1"/>
          </p:cNvSpPr>
          <p:nvPr>
            <p:ph type="sldNum" sz="quarter" idx="12"/>
          </p:nvPr>
        </p:nvSpPr>
        <p:spPr/>
        <p:txBody>
          <a:bodyPr/>
          <a:lstStyle/>
          <a:p>
            <a:fld id="{24A1B137-578C-440B-8CC8-E5E01F035CE9}" type="slidenum">
              <a:rPr lang="en-US" smtClean="0"/>
              <a:t>25</a:t>
            </a:fld>
            <a:endParaRPr lang="en-US"/>
          </a:p>
        </p:txBody>
      </p:sp>
    </p:spTree>
    <p:extLst>
      <p:ext uri="{BB962C8B-B14F-4D97-AF65-F5344CB8AC3E}">
        <p14:creationId xmlns:p14="http://schemas.microsoft.com/office/powerpoint/2010/main" val="1919209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fr-CA"/>
          </a:p>
        </p:txBody>
      </p:sp>
      <p:sp>
        <p:nvSpPr>
          <p:cNvPr id="3" name="Slide Number Placeholder 2"/>
          <p:cNvSpPr>
            <a:spLocks noGrp="1"/>
          </p:cNvSpPr>
          <p:nvPr>
            <p:ph type="sldNum" sz="quarter" idx="12"/>
          </p:nvPr>
        </p:nvSpPr>
        <p:spPr/>
        <p:txBody>
          <a:bodyPr/>
          <a:lstStyle/>
          <a:p>
            <a:fld id="{B0AC01A1-2B84-45EE-89FA-4C45135B435F}" type="slidenum">
              <a:rPr lang="fr-CA" smtClean="0"/>
              <a:pPr/>
              <a:t>26</a:t>
            </a:fld>
            <a:endParaRPr lang="fr-C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7916604"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2200275"/>
            <a:ext cx="48387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71237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3</a:t>
            </a:r>
            <a:endParaRPr lang="en-US" dirty="0"/>
          </a:p>
        </p:txBody>
      </p:sp>
      <p:sp>
        <p:nvSpPr>
          <p:cNvPr id="3" name="Content Placeholder 2"/>
          <p:cNvSpPr>
            <a:spLocks noGrp="1"/>
          </p:cNvSpPr>
          <p:nvPr>
            <p:ph idx="1"/>
          </p:nvPr>
        </p:nvSpPr>
        <p:spPr>
          <a:xfrm>
            <a:off x="827584" y="1600200"/>
            <a:ext cx="8229600" cy="4525963"/>
          </a:xfrm>
        </p:spPr>
        <p:txBody>
          <a:bodyPr>
            <a:noAutofit/>
          </a:bodyPr>
          <a:lstStyle/>
          <a:p>
            <a:r>
              <a:rPr lang="en-CA" sz="3600" dirty="0" smtClean="0"/>
              <a:t>GLAT and ASAX are about equal all the way </a:t>
            </a:r>
            <a:r>
              <a:rPr lang="en-CA" sz="3600" dirty="0" smtClean="0"/>
              <a:t>to 11k,  and possibly beyond</a:t>
            </a:r>
            <a:br>
              <a:rPr lang="en-CA" sz="3600" dirty="0" smtClean="0"/>
            </a:br>
            <a:endParaRPr lang="en-CA" sz="3600" dirty="0" smtClean="0"/>
          </a:p>
          <a:p>
            <a:pPr lvl="1"/>
            <a:r>
              <a:rPr lang="en-CA" sz="3200" dirty="0" smtClean="0"/>
              <a:t>(So, No, Francophones cannot just get by with “the French part of English”)</a:t>
            </a:r>
          </a:p>
          <a:p>
            <a:pPr lvl="1"/>
            <a:endParaRPr lang="en-CA" sz="3200" dirty="0"/>
          </a:p>
          <a:p>
            <a:r>
              <a:rPr lang="en-CA" sz="3600" dirty="0" smtClean="0"/>
              <a:t>English </a:t>
            </a:r>
            <a:r>
              <a:rPr lang="en-CA" sz="3600" dirty="0" smtClean="0"/>
              <a:t>Texts can vary from 0</a:t>
            </a:r>
            <a:r>
              <a:rPr lang="en-CA" sz="3600" dirty="0" smtClean="0"/>
              <a:t>% to a max</a:t>
            </a:r>
            <a:r>
              <a:rPr lang="en-CA" sz="3600" dirty="0" smtClean="0"/>
              <a:t/>
            </a:r>
            <a:br>
              <a:rPr lang="en-CA" sz="3600" dirty="0" smtClean="0"/>
            </a:br>
            <a:r>
              <a:rPr lang="en-CA" sz="3600" dirty="0" smtClean="0"/>
              <a:t> </a:t>
            </a:r>
            <a:r>
              <a:rPr lang="en-CA" sz="3600" dirty="0" smtClean="0"/>
              <a:t>of about 50% GLAT</a:t>
            </a:r>
            <a:endParaRPr lang="en-US" sz="3600" dirty="0"/>
          </a:p>
        </p:txBody>
      </p:sp>
      <p:sp>
        <p:nvSpPr>
          <p:cNvPr id="4" name="Slide Number Placeholder 3"/>
          <p:cNvSpPr>
            <a:spLocks noGrp="1"/>
          </p:cNvSpPr>
          <p:nvPr>
            <p:ph type="sldNum" sz="quarter" idx="12"/>
          </p:nvPr>
        </p:nvSpPr>
        <p:spPr/>
        <p:txBody>
          <a:bodyPr/>
          <a:lstStyle/>
          <a:p>
            <a:fld id="{24A1B137-578C-440B-8CC8-E5E01F035CE9}" type="slidenum">
              <a:rPr lang="en-US" smtClean="0"/>
              <a:t>27</a:t>
            </a:fld>
            <a:endParaRPr lang="en-US" dirty="0"/>
          </a:p>
        </p:txBody>
      </p:sp>
    </p:spTree>
    <p:extLst>
      <p:ext uri="{BB962C8B-B14F-4D97-AF65-F5344CB8AC3E}">
        <p14:creationId xmlns:p14="http://schemas.microsoft.com/office/powerpoint/2010/main" val="88543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24"/>
            <a:ext cx="8229600" cy="1143000"/>
          </a:xfrm>
        </p:spPr>
        <p:txBody>
          <a:bodyPr>
            <a:noAutofit/>
          </a:bodyPr>
          <a:lstStyle/>
          <a:p>
            <a:r>
              <a:rPr lang="en-CA" dirty="0" smtClean="0"/>
              <a:t>Claim 4</a:t>
            </a:r>
            <a:br>
              <a:rPr lang="en-CA" dirty="0" smtClean="0"/>
            </a:br>
            <a:r>
              <a:rPr lang="en-CA" dirty="0" smtClean="0"/>
              <a:t/>
            </a:r>
            <a:br>
              <a:rPr lang="en-CA" dirty="0" smtClean="0"/>
            </a:br>
            <a:r>
              <a:rPr lang="en-CA" dirty="0" smtClean="0"/>
              <a:t>This massive </a:t>
            </a:r>
            <a:r>
              <a:rPr lang="en-CA" dirty="0" err="1" smtClean="0"/>
              <a:t>etymo</a:t>
            </a:r>
            <a:r>
              <a:rPr lang="en-CA" dirty="0" smtClean="0"/>
              <a:t>-duality of </a:t>
            </a:r>
            <a:r>
              <a:rPr lang="en-CA" dirty="0"/>
              <a:t>E</a:t>
            </a:r>
            <a:r>
              <a:rPr lang="en-CA" dirty="0" smtClean="0"/>
              <a:t>nglish </a:t>
            </a:r>
            <a:r>
              <a:rPr lang="en-CA" i="1" dirty="0" smtClean="0"/>
              <a:t>would</a:t>
            </a:r>
            <a:r>
              <a:rPr lang="en-CA" dirty="0" smtClean="0"/>
              <a:t> be pedagogically interesting, except that…</a:t>
            </a:r>
            <a:br>
              <a:rPr lang="en-CA" dirty="0" smtClean="0"/>
            </a:br>
            <a:r>
              <a:rPr lang="en-CA" dirty="0"/>
              <a:t/>
            </a:r>
            <a:br>
              <a:rPr lang="en-CA" dirty="0"/>
            </a:br>
            <a:r>
              <a:rPr lang="en-CA" dirty="0" smtClean="0"/>
              <a:t>The problem of faux-amis in English-French cognates is major</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28</a:t>
            </a:fld>
            <a:endParaRPr lang="en-US"/>
          </a:p>
        </p:txBody>
      </p:sp>
    </p:spTree>
    <p:extLst>
      <p:ext uri="{BB962C8B-B14F-4D97-AF65-F5344CB8AC3E}">
        <p14:creationId xmlns:p14="http://schemas.microsoft.com/office/powerpoint/2010/main" val="725083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29</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0" y="1169467"/>
            <a:ext cx="9020404" cy="542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475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872"/>
            <a:ext cx="8229600" cy="1143000"/>
          </a:xfrm>
        </p:spPr>
        <p:txBody>
          <a:bodyPr>
            <a:normAutofit fontScale="90000"/>
          </a:bodyPr>
          <a:lstStyle/>
          <a:p>
            <a:r>
              <a:rPr lang="en-CA" dirty="0" smtClean="0"/>
              <a:t>Since a month ago, these ideas are now somewhat modified</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3</a:t>
            </a:fld>
            <a:endParaRPr lang="en-US"/>
          </a:p>
        </p:txBody>
      </p:sp>
    </p:spTree>
    <p:extLst>
      <p:ext uri="{BB962C8B-B14F-4D97-AF65-F5344CB8AC3E}">
        <p14:creationId xmlns:p14="http://schemas.microsoft.com/office/powerpoint/2010/main" val="2856701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14864" y="6356350"/>
            <a:ext cx="2133600" cy="365125"/>
          </a:xfrm>
        </p:spPr>
        <p:txBody>
          <a:bodyPr/>
          <a:lstStyle/>
          <a:p>
            <a:fld id="{24A1B137-578C-440B-8CC8-E5E01F035CE9}" type="slidenum">
              <a:rPr lang="en-US" smtClean="0"/>
              <a:t>30</a:t>
            </a:fld>
            <a:endParaRPr lang="en-US"/>
          </a:p>
        </p:txBody>
      </p:sp>
      <p:graphicFrame>
        <p:nvGraphicFramePr>
          <p:cNvPr id="3" name="Content Placeholder 8"/>
          <p:cNvGraphicFramePr>
            <a:graphicFrameLocks/>
          </p:cNvGraphicFramePr>
          <p:nvPr>
            <p:extLst>
              <p:ext uri="{D42A27DB-BD31-4B8C-83A1-F6EECF244321}">
                <p14:modId xmlns:p14="http://schemas.microsoft.com/office/powerpoint/2010/main" val="3819429175"/>
              </p:ext>
            </p:extLst>
          </p:nvPr>
        </p:nvGraphicFramePr>
        <p:xfrm>
          <a:off x="1033264" y="620688"/>
          <a:ext cx="5863772" cy="5616625"/>
        </p:xfrm>
        <a:graphic>
          <a:graphicData uri="http://schemas.openxmlformats.org/drawingml/2006/table">
            <a:tbl>
              <a:tblPr firstRow="1" bandRow="1">
                <a:tableStyleId>{D7AC3CCA-C797-4891-BE02-D94E43425B78}</a:tableStyleId>
              </a:tblPr>
              <a:tblGrid>
                <a:gridCol w="1119674"/>
                <a:gridCol w="1306286"/>
                <a:gridCol w="2052735"/>
                <a:gridCol w="1385077"/>
              </a:tblGrid>
              <a:tr h="641900">
                <a:tc>
                  <a:txBody>
                    <a:bodyPr/>
                    <a:lstStyle/>
                    <a:p>
                      <a:pPr algn="ctr"/>
                      <a:endParaRPr lang="en-US" dirty="0"/>
                    </a:p>
                  </a:txBody>
                  <a:tcPr marL="125007" marR="125007">
                    <a:noFill/>
                  </a:tcPr>
                </a:tc>
                <a:tc>
                  <a:txBody>
                    <a:bodyPr/>
                    <a:lstStyle/>
                    <a:p>
                      <a:pPr algn="ctr"/>
                      <a:endParaRPr lang="en-US" dirty="0"/>
                    </a:p>
                  </a:txBody>
                  <a:tcPr marL="125007" marR="125007">
                    <a:noFill/>
                  </a:tcPr>
                </a:tc>
                <a:tc gridSpan="2">
                  <a:txBody>
                    <a:bodyPr/>
                    <a:lstStyle/>
                    <a:p>
                      <a:pPr algn="ctr"/>
                      <a:r>
                        <a:rPr lang="en-US" dirty="0" smtClean="0"/>
                        <a:t>FORM (</a:t>
                      </a:r>
                      <a:r>
                        <a:rPr lang="en-US" dirty="0" err="1" smtClean="0"/>
                        <a:t>ortho</a:t>
                      </a:r>
                      <a:r>
                        <a:rPr lang="en-US" dirty="0" smtClean="0"/>
                        <a:t>)</a:t>
                      </a:r>
                      <a:endParaRPr lang="en-US" dirty="0"/>
                    </a:p>
                  </a:txBody>
                  <a:tcPr marL="125007" marR="125007">
                    <a:noFill/>
                  </a:tcPr>
                </a:tc>
                <a:tc hMerge="1">
                  <a:txBody>
                    <a:bodyPr/>
                    <a:lstStyle/>
                    <a:p>
                      <a:pPr algn="ctr"/>
                      <a:endParaRPr lang="en-US" dirty="0"/>
                    </a:p>
                  </a:txBody>
                  <a:tcPr marL="125007" marR="125007"/>
                </a:tc>
              </a:tr>
              <a:tr h="1123325">
                <a:tc rowSpan="3">
                  <a:txBody>
                    <a:bodyPr/>
                    <a:lstStyle/>
                    <a:p>
                      <a:pPr algn="ctr"/>
                      <a:endParaRPr lang="en-US" b="1" dirty="0" smtClean="0"/>
                    </a:p>
                    <a:p>
                      <a:pPr algn="ctr"/>
                      <a:endParaRPr lang="en-US" b="1" dirty="0" smtClean="0"/>
                    </a:p>
                    <a:p>
                      <a:pPr algn="ctr"/>
                      <a:r>
                        <a:rPr lang="en-US" b="1" dirty="0" smtClean="0"/>
                        <a:t>M</a:t>
                      </a:r>
                      <a:br>
                        <a:rPr lang="en-US" b="1" dirty="0" smtClean="0"/>
                      </a:br>
                      <a:r>
                        <a:rPr lang="en-US" b="1" dirty="0" smtClean="0"/>
                        <a:t>E</a:t>
                      </a:r>
                      <a:br>
                        <a:rPr lang="en-US" b="1" dirty="0" smtClean="0"/>
                      </a:br>
                      <a:r>
                        <a:rPr lang="en-US" b="1" dirty="0" smtClean="0"/>
                        <a:t>A</a:t>
                      </a:r>
                      <a:br>
                        <a:rPr lang="en-US" b="1" dirty="0" smtClean="0"/>
                      </a:br>
                      <a:r>
                        <a:rPr lang="en-US" b="1" dirty="0" smtClean="0"/>
                        <a:t>N</a:t>
                      </a:r>
                      <a:br>
                        <a:rPr lang="en-US" b="1" dirty="0" smtClean="0"/>
                      </a:br>
                      <a:r>
                        <a:rPr lang="en-US" b="1" dirty="0" smtClean="0"/>
                        <a:t>I</a:t>
                      </a:r>
                      <a:br>
                        <a:rPr lang="en-US" b="1" dirty="0" smtClean="0"/>
                      </a:br>
                      <a:r>
                        <a:rPr lang="en-US" b="1" dirty="0" smtClean="0"/>
                        <a:t>N</a:t>
                      </a:r>
                      <a:br>
                        <a:rPr lang="en-US" b="1" dirty="0" smtClean="0"/>
                      </a:br>
                      <a:r>
                        <a:rPr lang="en-US" b="1" dirty="0" smtClean="0"/>
                        <a:t>G</a:t>
                      </a:r>
                    </a:p>
                    <a:p>
                      <a:pPr algn="ctr"/>
                      <a:endParaRPr lang="en-US" b="1" dirty="0"/>
                    </a:p>
                  </a:txBody>
                  <a:tcPr marL="125007" marR="144000">
                    <a:noFill/>
                  </a:tcPr>
                </a:tc>
                <a:tc>
                  <a:txBody>
                    <a:bodyPr/>
                    <a:lstStyle/>
                    <a:p>
                      <a:pPr algn="ctr"/>
                      <a:endParaRPr lang="en-US" dirty="0"/>
                    </a:p>
                  </a:txBody>
                  <a:tcPr marL="125007" marR="125007">
                    <a:noFill/>
                  </a:tcPr>
                </a:tc>
                <a:tc>
                  <a:txBody>
                    <a:bodyPr/>
                    <a:lstStyle/>
                    <a:p>
                      <a:pPr algn="ctr"/>
                      <a:r>
                        <a:rPr lang="en-US" dirty="0" smtClean="0"/>
                        <a:t>SIMILAR</a:t>
                      </a:r>
                      <a:endParaRPr lang="en-US" dirty="0"/>
                    </a:p>
                  </a:txBody>
                  <a:tcPr marL="125007" marR="125007"/>
                </a:tc>
                <a:tc>
                  <a:txBody>
                    <a:bodyPr/>
                    <a:lstStyle/>
                    <a:p>
                      <a:pPr algn="ctr"/>
                      <a:r>
                        <a:rPr lang="en-US" dirty="0" smtClean="0"/>
                        <a:t>DIFFERENT</a:t>
                      </a:r>
                      <a:endParaRPr lang="en-US" dirty="0"/>
                    </a:p>
                  </a:txBody>
                  <a:tcPr marL="125007" marR="125007"/>
                </a:tc>
              </a:tr>
              <a:tr h="1604750">
                <a:tc vMerge="1">
                  <a:txBody>
                    <a:bodyPr/>
                    <a:lstStyle/>
                    <a:p>
                      <a:pPr algn="ctr"/>
                      <a:endParaRPr lang="en-US" dirty="0"/>
                    </a:p>
                  </a:txBody>
                  <a:tcPr marL="125007" marR="125007">
                    <a:solidFill>
                      <a:schemeClr val="accent2">
                        <a:lumMod val="20000"/>
                        <a:lumOff val="80000"/>
                      </a:schemeClr>
                    </a:solidFill>
                  </a:tcPr>
                </a:tc>
                <a:tc>
                  <a:txBody>
                    <a:bodyPr/>
                    <a:lstStyle/>
                    <a:p>
                      <a:pPr algn="ctr"/>
                      <a:r>
                        <a:rPr lang="en-US" dirty="0" smtClean="0"/>
                        <a:t>SIM-</a:t>
                      </a:r>
                      <a:br>
                        <a:rPr lang="en-US" dirty="0" smtClean="0"/>
                      </a:br>
                      <a:r>
                        <a:rPr lang="en-US" dirty="0" smtClean="0"/>
                        <a:t>ILAR</a:t>
                      </a:r>
                      <a:endParaRPr lang="en-US" dirty="0"/>
                    </a:p>
                  </a:txBody>
                  <a:tcPr marL="125007" marR="125007">
                    <a:solidFill>
                      <a:schemeClr val="bg1">
                        <a:lumMod val="75000"/>
                        <a:alpha val="56000"/>
                      </a:schemeClr>
                    </a:solidFill>
                  </a:tcPr>
                </a:tc>
                <a:tc>
                  <a:txBody>
                    <a:bodyPr/>
                    <a:lstStyle/>
                    <a:p>
                      <a:pPr algn="ctr"/>
                      <a:r>
                        <a:rPr lang="en-US" b="1" baseline="0" dirty="0" smtClean="0"/>
                        <a:t>(1)</a:t>
                      </a:r>
                    </a:p>
                    <a:p>
                      <a:pPr algn="ctr"/>
                      <a:r>
                        <a:rPr lang="en-US" baseline="0" dirty="0" smtClean="0"/>
                        <a:t>video</a:t>
                      </a:r>
                      <a:br>
                        <a:rPr lang="en-US" baseline="0" dirty="0" smtClean="0"/>
                      </a:br>
                      <a:r>
                        <a:rPr lang="en-US" baseline="0" dirty="0" smtClean="0"/>
                        <a:t>(</a:t>
                      </a:r>
                      <a:r>
                        <a:rPr lang="en-US" baseline="0" dirty="0" err="1" smtClean="0"/>
                        <a:t>vidéo</a:t>
                      </a:r>
                      <a:r>
                        <a:rPr lang="en-US" baseline="0" dirty="0" smtClean="0"/>
                        <a:t>) </a:t>
                      </a:r>
                      <a:endParaRPr lang="en-US" dirty="0"/>
                    </a:p>
                  </a:txBody>
                  <a:tcPr marL="125007" marR="125007">
                    <a:solidFill>
                      <a:schemeClr val="bg1">
                        <a:lumMod val="85000"/>
                        <a:alpha val="47000"/>
                      </a:schemeClr>
                    </a:solidFill>
                  </a:tcPr>
                </a:tc>
                <a:tc>
                  <a:txBody>
                    <a:bodyPr/>
                    <a:lstStyle/>
                    <a:p>
                      <a:pPr algn="ctr"/>
                      <a:r>
                        <a:rPr lang="en-US" b="1" dirty="0" smtClean="0"/>
                        <a:t>(2)</a:t>
                      </a:r>
                    </a:p>
                    <a:p>
                      <a:pPr algn="ctr"/>
                      <a:r>
                        <a:rPr lang="en-US" dirty="0" smtClean="0"/>
                        <a:t>school</a:t>
                      </a:r>
                    </a:p>
                    <a:p>
                      <a:pPr algn="ctr"/>
                      <a:r>
                        <a:rPr lang="en-US" dirty="0" smtClean="0"/>
                        <a:t>(</a:t>
                      </a:r>
                      <a:r>
                        <a:rPr lang="en-US" dirty="0" err="1" smtClean="0"/>
                        <a:t>école</a:t>
                      </a:r>
                      <a:r>
                        <a:rPr lang="en-US" dirty="0" smtClean="0"/>
                        <a:t>)</a:t>
                      </a:r>
                      <a:endParaRPr lang="en-US" dirty="0"/>
                    </a:p>
                  </a:txBody>
                  <a:tcPr marL="125007" marR="125007">
                    <a:solidFill>
                      <a:schemeClr val="bg1">
                        <a:lumMod val="85000"/>
                        <a:alpha val="47000"/>
                      </a:schemeClr>
                    </a:solidFill>
                  </a:tcPr>
                </a:tc>
              </a:tr>
              <a:tr h="2246650">
                <a:tc vMerge="1">
                  <a:txBody>
                    <a:bodyPr/>
                    <a:lstStyle/>
                    <a:p>
                      <a:pPr algn="ctr"/>
                      <a:endParaRPr lang="en-US" dirty="0"/>
                    </a:p>
                  </a:txBody>
                  <a:tcPr marL="125007" marR="125007">
                    <a:noFill/>
                  </a:tcPr>
                </a:tc>
                <a:tc>
                  <a:txBody>
                    <a:bodyPr/>
                    <a:lstStyle/>
                    <a:p>
                      <a:pPr algn="ctr"/>
                      <a:r>
                        <a:rPr lang="en-US" dirty="0" smtClean="0"/>
                        <a:t>DIFF-</a:t>
                      </a:r>
                      <a:br>
                        <a:rPr lang="en-US" dirty="0" smtClean="0"/>
                      </a:br>
                      <a:r>
                        <a:rPr lang="en-US" dirty="0" smtClean="0"/>
                        <a:t>ERENT</a:t>
                      </a:r>
                      <a:endParaRPr lang="en-US" dirty="0"/>
                    </a:p>
                  </a:txBody>
                  <a:tcPr marL="125007" marR="125007">
                    <a:solidFill>
                      <a:schemeClr val="bg1">
                        <a:lumMod val="75000"/>
                        <a:alpha val="56000"/>
                      </a:schemeClr>
                    </a:solidFill>
                  </a:tcPr>
                </a:tc>
                <a:tc>
                  <a:txBody>
                    <a:bodyPr/>
                    <a:lstStyle/>
                    <a:p>
                      <a:pPr algn="ctr"/>
                      <a:r>
                        <a:rPr lang="en-US" b="1" dirty="0" smtClean="0"/>
                        <a:t>(3)</a:t>
                      </a:r>
                    </a:p>
                    <a:p>
                      <a:pPr algn="ctr"/>
                      <a:r>
                        <a:rPr lang="en-US" dirty="0" smtClean="0"/>
                        <a:t>actual</a:t>
                      </a:r>
                    </a:p>
                    <a:p>
                      <a:pPr algn="ctr"/>
                      <a:r>
                        <a:rPr lang="en-US" dirty="0" smtClean="0"/>
                        <a:t>(</a:t>
                      </a:r>
                      <a:r>
                        <a:rPr lang="en-US" dirty="0" err="1" smtClean="0"/>
                        <a:t>actuel</a:t>
                      </a:r>
                      <a:r>
                        <a:rPr lang="en-US" dirty="0" smtClean="0"/>
                        <a:t>)</a:t>
                      </a:r>
                    </a:p>
                    <a:p>
                      <a:pPr algn="ctr"/>
                      <a:endParaRPr lang="en-US" dirty="0"/>
                    </a:p>
                  </a:txBody>
                  <a:tcPr marL="125007" marR="125007">
                    <a:solidFill>
                      <a:schemeClr val="bg1">
                        <a:lumMod val="85000"/>
                        <a:alpha val="47000"/>
                      </a:schemeClr>
                    </a:solidFill>
                  </a:tcPr>
                </a:tc>
                <a:tc>
                  <a:txBody>
                    <a:bodyPr/>
                    <a:lstStyle/>
                    <a:p>
                      <a:pPr algn="ctr"/>
                      <a:r>
                        <a:rPr lang="en-US" b="1" dirty="0" smtClean="0"/>
                        <a:t>(4)</a:t>
                      </a:r>
                    </a:p>
                    <a:p>
                      <a:pPr algn="ctr"/>
                      <a:r>
                        <a:rPr lang="en-US" dirty="0" smtClean="0"/>
                        <a:t>impeach</a:t>
                      </a:r>
                    </a:p>
                    <a:p>
                      <a:pPr algn="ctr"/>
                      <a:r>
                        <a:rPr lang="en-US" dirty="0" smtClean="0"/>
                        <a:t>(</a:t>
                      </a:r>
                      <a:r>
                        <a:rPr lang="en-US" dirty="0" err="1" smtClean="0"/>
                        <a:t>empêcher</a:t>
                      </a:r>
                      <a:r>
                        <a:rPr lang="en-US" dirty="0" smtClean="0"/>
                        <a:t>)</a:t>
                      </a:r>
                      <a:endParaRPr lang="en-US" dirty="0"/>
                    </a:p>
                  </a:txBody>
                  <a:tcPr marL="125007" marR="125007">
                    <a:noFill/>
                  </a:tcPr>
                </a:tc>
              </a:tr>
            </a:tbl>
          </a:graphicData>
        </a:graphic>
      </p:graphicFrame>
    </p:spTree>
    <p:extLst>
      <p:ext uri="{BB962C8B-B14F-4D97-AF65-F5344CB8AC3E}">
        <p14:creationId xmlns:p14="http://schemas.microsoft.com/office/powerpoint/2010/main" val="1873765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CA" dirty="0" smtClean="0"/>
              <a:t>Finding 4</a:t>
            </a:r>
            <a:endParaRPr lang="en-US" dirty="0"/>
          </a:p>
        </p:txBody>
      </p:sp>
      <p:sp>
        <p:nvSpPr>
          <p:cNvPr id="3" name="Content Placeholder 2"/>
          <p:cNvSpPr>
            <a:spLocks noGrp="1"/>
          </p:cNvSpPr>
          <p:nvPr>
            <p:ph idx="1"/>
          </p:nvPr>
        </p:nvSpPr>
        <p:spPr>
          <a:xfrm>
            <a:off x="457200" y="1628800"/>
            <a:ext cx="8229600" cy="4525963"/>
          </a:xfrm>
        </p:spPr>
        <p:txBody>
          <a:bodyPr>
            <a:normAutofit fontScale="92500" lnSpcReduction="10000"/>
          </a:bodyPr>
          <a:lstStyle/>
          <a:p>
            <a:r>
              <a:rPr lang="en-CA" dirty="0" smtClean="0"/>
              <a:t>Less than 3% of GLAT </a:t>
            </a:r>
            <a:br>
              <a:rPr lang="en-CA" dirty="0" smtClean="0"/>
            </a:br>
            <a:r>
              <a:rPr lang="en-CA" dirty="0" smtClean="0"/>
              <a:t>cognates are in Box 4 </a:t>
            </a:r>
          </a:p>
          <a:p>
            <a:pPr lvl="1"/>
            <a:r>
              <a:rPr lang="en-CA" dirty="0" smtClean="0"/>
              <a:t>(so 97% are probably </a:t>
            </a:r>
            <a:br>
              <a:rPr lang="en-CA" dirty="0" smtClean="0"/>
            </a:br>
            <a:r>
              <a:rPr lang="en-CA" sz="3900" b="1" dirty="0" smtClean="0"/>
              <a:t>usable</a:t>
            </a:r>
            <a:r>
              <a:rPr lang="en-CA" dirty="0" smtClean="0"/>
              <a:t>)</a:t>
            </a:r>
          </a:p>
          <a:p>
            <a:pPr lvl="1"/>
            <a:endParaRPr lang="en-CA" dirty="0"/>
          </a:p>
          <a:p>
            <a:r>
              <a:rPr lang="en-CA" dirty="0" smtClean="0"/>
              <a:t>So the faux-amis issue</a:t>
            </a:r>
            <a:br>
              <a:rPr lang="en-CA" dirty="0" smtClean="0"/>
            </a:br>
            <a:r>
              <a:rPr lang="en-CA" dirty="0" smtClean="0"/>
              <a:t>is really not major</a:t>
            </a:r>
          </a:p>
          <a:p>
            <a:pPr lvl="1"/>
            <a:r>
              <a:rPr lang="en-CA" dirty="0" smtClean="0"/>
              <a:t>Except for linguists – even governments know that Spanish immigrants will learn French and Germans learn English</a:t>
            </a:r>
          </a:p>
          <a:p>
            <a:endParaRPr lang="en-CA" dirty="0" smtClean="0"/>
          </a:p>
        </p:txBody>
      </p:sp>
      <p:sp>
        <p:nvSpPr>
          <p:cNvPr id="4" name="Slide Number Placeholder 3"/>
          <p:cNvSpPr>
            <a:spLocks noGrp="1"/>
          </p:cNvSpPr>
          <p:nvPr>
            <p:ph type="sldNum" sz="quarter" idx="12"/>
          </p:nvPr>
        </p:nvSpPr>
        <p:spPr/>
        <p:txBody>
          <a:bodyPr/>
          <a:lstStyle/>
          <a:p>
            <a:fld id="{24A1B137-578C-440B-8CC8-E5E01F035CE9}" type="slidenum">
              <a:rPr lang="en-US" smtClean="0"/>
              <a:t>31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08720"/>
            <a:ext cx="4032448" cy="388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629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
            </a:r>
            <a:br>
              <a:rPr lang="en-CA" sz="4000" dirty="0" smtClean="0"/>
            </a:br>
            <a:r>
              <a:rPr lang="en-CA" sz="4000" dirty="0"/>
              <a:t/>
            </a:r>
            <a:br>
              <a:rPr lang="en-CA" sz="4000" dirty="0"/>
            </a:br>
            <a:r>
              <a:rPr lang="en-CA" sz="4000" dirty="0" smtClean="0"/>
              <a:t/>
            </a:r>
            <a:br>
              <a:rPr lang="en-CA" sz="4000" dirty="0" smtClean="0"/>
            </a:br>
            <a:r>
              <a:rPr lang="en-CA" sz="4000" dirty="0"/>
              <a:t/>
            </a:r>
            <a:br>
              <a:rPr lang="en-CA" sz="4000" dirty="0"/>
            </a:br>
            <a:r>
              <a:rPr lang="en-CA" sz="4000" dirty="0" smtClean="0"/>
              <a:t/>
            </a:r>
            <a:br>
              <a:rPr lang="en-CA" sz="4000" dirty="0" smtClean="0"/>
            </a:br>
            <a:r>
              <a:rPr lang="en-CA" sz="4000" dirty="0"/>
              <a:t/>
            </a:r>
            <a:br>
              <a:rPr lang="en-CA" sz="4000" dirty="0"/>
            </a:br>
            <a:r>
              <a:rPr lang="en-CA" sz="4000" dirty="0" smtClean="0"/>
              <a:t/>
            </a:r>
            <a:br>
              <a:rPr lang="en-CA" sz="4000" dirty="0" smtClean="0"/>
            </a:br>
            <a:r>
              <a:rPr lang="en-CA" sz="4000" dirty="0"/>
              <a:t/>
            </a:r>
            <a:br>
              <a:rPr lang="en-CA" sz="4000" dirty="0"/>
            </a:br>
            <a:r>
              <a:rPr lang="en-CA" sz="4000" dirty="0" smtClean="0"/>
              <a:t/>
            </a:r>
            <a:br>
              <a:rPr lang="en-CA" sz="4000" dirty="0" smtClean="0"/>
            </a:br>
            <a:r>
              <a:rPr lang="en-CA" sz="4000" dirty="0"/>
              <a:t/>
            </a:r>
            <a:br>
              <a:rPr lang="en-CA" sz="4000" dirty="0"/>
            </a:br>
            <a:r>
              <a:rPr lang="en-CA" sz="4000" dirty="0" smtClean="0"/>
              <a:t/>
            </a:r>
            <a:br>
              <a:rPr lang="en-CA" sz="4000" dirty="0" smtClean="0"/>
            </a:br>
            <a:r>
              <a:rPr lang="en-CA" sz="4000" dirty="0" smtClean="0"/>
              <a:t>VP-Cognates… usable for what?</a:t>
            </a:r>
            <a:br>
              <a:rPr lang="en-CA" sz="4000" dirty="0" smtClean="0"/>
            </a:br>
            <a:r>
              <a:rPr lang="en-CA" sz="4000" dirty="0"/>
              <a:t/>
            </a:r>
            <a:br>
              <a:rPr lang="en-CA" sz="4000" dirty="0"/>
            </a:br>
            <a:r>
              <a:rPr lang="en-CA" sz="4000" dirty="0" smtClean="0"/>
              <a:t>To modify the ‘</a:t>
            </a:r>
            <a:r>
              <a:rPr lang="en-CA" sz="4000" dirty="0" err="1" smtClean="0"/>
              <a:t>cognativity</a:t>
            </a:r>
            <a:r>
              <a:rPr lang="en-CA" sz="4000" dirty="0" smtClean="0"/>
              <a:t>’ of ESL reading texts up and down </a:t>
            </a:r>
            <a:br>
              <a:rPr lang="en-CA" sz="4000" dirty="0" smtClean="0"/>
            </a:br>
            <a:r>
              <a:rPr lang="en-CA" sz="4000" dirty="0"/>
              <a:t/>
            </a:r>
            <a:br>
              <a:rPr lang="en-CA" sz="4000" dirty="0"/>
            </a:br>
            <a:r>
              <a:rPr lang="en-CA" sz="4000" dirty="0"/>
              <a:t>L</a:t>
            </a:r>
            <a:r>
              <a:rPr lang="en-CA" sz="4000" dirty="0" smtClean="0"/>
              <a:t>aunch francophone readers </a:t>
            </a:r>
            <a:br>
              <a:rPr lang="en-CA" sz="4000" dirty="0" smtClean="0"/>
            </a:br>
            <a:r>
              <a:rPr lang="en-CA" sz="4000" dirty="0" smtClean="0"/>
              <a:t> with lots of GLAT items</a:t>
            </a:r>
            <a:br>
              <a:rPr lang="en-CA" sz="4000" dirty="0" smtClean="0"/>
            </a:br>
            <a:r>
              <a:rPr lang="en-CA" sz="4000" dirty="0"/>
              <a:t/>
            </a:r>
            <a:br>
              <a:rPr lang="en-CA" sz="4000" dirty="0"/>
            </a:br>
            <a:r>
              <a:rPr lang="en-CA" sz="4000" dirty="0"/>
              <a:t>W</a:t>
            </a:r>
            <a:r>
              <a:rPr lang="en-CA" sz="4000" dirty="0" smtClean="0"/>
              <a:t>ean intermediates off cognates</a:t>
            </a:r>
            <a:br>
              <a:rPr lang="en-CA" sz="4000" dirty="0" smtClean="0"/>
            </a:br>
            <a:r>
              <a:rPr lang="en-CA" sz="4000" dirty="0" smtClean="0"/>
              <a:t>with lots of ASAX items</a:t>
            </a:r>
            <a:br>
              <a:rPr lang="en-CA" sz="4000" dirty="0" smtClean="0"/>
            </a:br>
            <a:r>
              <a:rPr lang="en-CA" sz="4000" dirty="0"/>
              <a:t/>
            </a:r>
            <a:br>
              <a:rPr lang="en-CA" sz="4000" dirty="0"/>
            </a:br>
            <a:r>
              <a:rPr lang="en-CA" sz="4000" dirty="0"/>
              <a:t/>
            </a:r>
            <a:br>
              <a:rPr lang="en-CA" sz="4000" dirty="0"/>
            </a:br>
            <a:endParaRPr lang="en-US" sz="4000" dirty="0"/>
          </a:p>
        </p:txBody>
      </p:sp>
      <p:sp>
        <p:nvSpPr>
          <p:cNvPr id="3" name="Slide Number Placeholder 2"/>
          <p:cNvSpPr>
            <a:spLocks noGrp="1"/>
          </p:cNvSpPr>
          <p:nvPr>
            <p:ph type="sldNum" sz="quarter" idx="12"/>
          </p:nvPr>
        </p:nvSpPr>
        <p:spPr/>
        <p:txBody>
          <a:bodyPr/>
          <a:lstStyle/>
          <a:p>
            <a:fld id="{24A1B137-578C-440B-8CC8-E5E01F035CE9}" type="slidenum">
              <a:rPr lang="en-US" smtClean="0"/>
              <a:t>32</a:t>
            </a:fld>
            <a:endParaRPr lang="en-US"/>
          </a:p>
        </p:txBody>
      </p:sp>
    </p:spTree>
    <p:extLst>
      <p:ext uri="{BB962C8B-B14F-4D97-AF65-F5344CB8AC3E}">
        <p14:creationId xmlns:p14="http://schemas.microsoft.com/office/powerpoint/2010/main" val="3610084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VocabProfile: Edit-to-a-Profile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4A1B137-578C-440B-8CC8-E5E01F035CE9}" type="slidenum">
              <a:rPr lang="en-US" smtClean="0"/>
              <a:t>33</a:t>
            </a:fld>
            <a:endParaRPr lang="en-US"/>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3" y="1404303"/>
            <a:ext cx="8604447" cy="490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02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18048"/>
            <a:ext cx="8229600" cy="1143000"/>
          </a:xfrm>
        </p:spPr>
        <p:txBody>
          <a:bodyPr>
            <a:normAutofit fontScale="90000"/>
          </a:bodyPr>
          <a:lstStyle/>
          <a:p>
            <a:r>
              <a:rPr lang="en-CA" dirty="0" smtClean="0"/>
              <a:t>Claim 5</a:t>
            </a:r>
            <a:br>
              <a:rPr lang="en-CA" dirty="0" smtClean="0"/>
            </a:br>
            <a:r>
              <a:rPr lang="en-CA" dirty="0"/>
              <a:t/>
            </a:r>
            <a:br>
              <a:rPr lang="en-CA" dirty="0"/>
            </a:br>
            <a:r>
              <a:rPr lang="en-CA" sz="3100" dirty="0" smtClean="0"/>
              <a:t>Not so fast with the text modifications…</a:t>
            </a:r>
            <a:br>
              <a:rPr lang="en-CA" sz="3100" dirty="0" smtClean="0"/>
            </a:br>
            <a:r>
              <a:rPr lang="en-CA" dirty="0"/>
              <a:t/>
            </a:r>
            <a:br>
              <a:rPr lang="en-CA" dirty="0"/>
            </a:br>
            <a:r>
              <a:rPr lang="en-CA" dirty="0" smtClean="0"/>
              <a:t>Zipf’s Law places strong </a:t>
            </a:r>
            <a:br>
              <a:rPr lang="en-CA" dirty="0" smtClean="0"/>
            </a:br>
            <a:r>
              <a:rPr lang="en-CA" dirty="0" smtClean="0"/>
              <a:t>constraints on how much </a:t>
            </a:r>
            <a:br>
              <a:rPr lang="en-CA" dirty="0" smtClean="0"/>
            </a:br>
            <a:r>
              <a:rPr lang="en-CA" dirty="0" smtClean="0"/>
              <a:t>texts can be modified</a:t>
            </a:r>
            <a:br>
              <a:rPr lang="en-CA" dirty="0" smtClean="0"/>
            </a:br>
            <a:r>
              <a:rPr lang="en-CA" dirty="0"/>
              <a:t/>
            </a:r>
            <a:br>
              <a:rPr lang="en-CA" dirty="0"/>
            </a:br>
            <a:r>
              <a:rPr lang="en-CA" dirty="0" smtClean="0"/>
              <a:t>Particularly with regard to the amount of word recycling they can contain</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34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132856"/>
            <a:ext cx="1728192" cy="239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913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NZ" dirty="0" smtClean="0"/>
              <a:t>“Repetition </a:t>
            </a:r>
            <a:r>
              <a:rPr lang="en-NZ" dirty="0"/>
              <a:t>is affected by Zipf’s law as it is in all meaning-focused activity, with over half of the different words appearing only </a:t>
            </a:r>
            <a:r>
              <a:rPr lang="en-NZ" dirty="0" smtClean="0"/>
              <a:t>once”</a:t>
            </a:r>
          </a:p>
          <a:p>
            <a:endParaRPr lang="en-NZ" dirty="0"/>
          </a:p>
          <a:p>
            <a:r>
              <a:rPr lang="en-NZ" dirty="0" smtClean="0"/>
              <a:t>“The </a:t>
            </a:r>
            <a:r>
              <a:rPr lang="en-NZ" dirty="0"/>
              <a:t>use of material written within a controlled vocabulary does little to change this spread of </a:t>
            </a:r>
            <a:r>
              <a:rPr lang="en-NZ" dirty="0" smtClean="0"/>
              <a:t>repetitions…”</a:t>
            </a:r>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35</a:t>
            </a:fld>
            <a:endParaRPr lang="en-US"/>
          </a:p>
        </p:txBody>
      </p:sp>
    </p:spTree>
    <p:extLst>
      <p:ext uri="{BB962C8B-B14F-4D97-AF65-F5344CB8AC3E}">
        <p14:creationId xmlns:p14="http://schemas.microsoft.com/office/powerpoint/2010/main" val="987204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NZ" dirty="0" smtClean="0"/>
              <a:t>“Graded </a:t>
            </a:r>
            <a:r>
              <a:rPr lang="en-NZ" dirty="0"/>
              <a:t>readers cannot avoid Zipf’s law,  and so half of the different words in a text are likely to occur only once</a:t>
            </a:r>
            <a:r>
              <a:rPr lang="en-NZ" dirty="0" smtClean="0"/>
              <a:t>.”</a:t>
            </a:r>
            <a:r>
              <a:rPr lang="en-US" dirty="0" smtClean="0">
                <a:effectLst/>
              </a:rPr>
              <a:t> </a:t>
            </a:r>
            <a:r>
              <a:rPr lang="en-NZ" dirty="0"/>
              <a:t> </a:t>
            </a:r>
            <a:endParaRPr lang="en-NZ" dirty="0" smtClean="0"/>
          </a:p>
          <a:p>
            <a:endParaRPr lang="en-NZ" dirty="0"/>
          </a:p>
          <a:p>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36</a:t>
            </a:fld>
            <a:endParaRPr lang="en-US"/>
          </a:p>
        </p:txBody>
      </p:sp>
    </p:spTree>
    <p:extLst>
      <p:ext uri="{BB962C8B-B14F-4D97-AF65-F5344CB8AC3E}">
        <p14:creationId xmlns:p14="http://schemas.microsoft.com/office/powerpoint/2010/main" val="1685033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Paul Nation endorses this view</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37</a:t>
            </a:fld>
            <a:endParaRPr 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593951"/>
            <a:ext cx="9166542" cy="278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78497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239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CA" dirty="0" smtClean="0"/>
              <a:t>Summary of Zipfian </a:t>
            </a:r>
            <a:r>
              <a:rPr lang="en-CA" dirty="0" smtClean="0"/>
              <a:t>“</a:t>
            </a:r>
            <a:r>
              <a:rPr lang="en-CA" dirty="0" smtClean="0"/>
              <a:t>laws”</a:t>
            </a:r>
            <a:endParaRPr lang="en-US" dirty="0"/>
          </a:p>
        </p:txBody>
      </p:sp>
      <p:sp>
        <p:nvSpPr>
          <p:cNvPr id="3" name="Content Placeholder 2"/>
          <p:cNvSpPr>
            <a:spLocks noGrp="1"/>
          </p:cNvSpPr>
          <p:nvPr>
            <p:ph idx="1"/>
          </p:nvPr>
        </p:nvSpPr>
        <p:spPr>
          <a:xfrm>
            <a:off x="457200" y="1268760"/>
            <a:ext cx="8229600" cy="4525963"/>
          </a:xfrm>
        </p:spPr>
        <p:txBody>
          <a:bodyPr>
            <a:noAutofit/>
          </a:bodyPr>
          <a:lstStyle/>
          <a:p>
            <a:r>
              <a:rPr lang="en-CA" sz="3600" dirty="0" smtClean="0"/>
              <a:t>Any natural text is </a:t>
            </a:r>
            <a:r>
              <a:rPr lang="en-CA" sz="4000" b="1" u="sng" dirty="0" smtClean="0"/>
              <a:t>about 50%</a:t>
            </a:r>
            <a:r>
              <a:rPr lang="en-CA" sz="3600" dirty="0" smtClean="0"/>
              <a:t> singletons</a:t>
            </a:r>
          </a:p>
          <a:p>
            <a:r>
              <a:rPr lang="en-CA" sz="3600" dirty="0" smtClean="0"/>
              <a:t>Regardless of text length</a:t>
            </a:r>
          </a:p>
          <a:p>
            <a:endParaRPr lang="en-CA" sz="3600" dirty="0"/>
          </a:p>
          <a:p>
            <a:r>
              <a:rPr lang="en-CA" sz="3600" dirty="0" smtClean="0"/>
              <a:t>SUCH THAT</a:t>
            </a:r>
          </a:p>
          <a:p>
            <a:pPr lvl="1"/>
            <a:r>
              <a:rPr lang="en-CA" sz="3200" dirty="0" smtClean="0"/>
              <a:t>It is fruitless to try to write texts that have any substantial amount of extra recycling</a:t>
            </a:r>
          </a:p>
          <a:p>
            <a:pPr lvl="1"/>
            <a:endParaRPr lang="en-CA" sz="3200" dirty="0"/>
          </a:p>
          <a:p>
            <a:pPr marL="0" indent="0">
              <a:buNone/>
            </a:pPr>
            <a:r>
              <a:rPr lang="en-CA" sz="3600" dirty="0" smtClean="0"/>
              <a:t>To investigate this </a:t>
            </a:r>
            <a:r>
              <a:rPr lang="en-CA" sz="3600" dirty="0" smtClean="0"/>
              <a:t>claim requires making some </a:t>
            </a:r>
            <a:r>
              <a:rPr lang="en-CA" sz="3600" dirty="0" smtClean="0"/>
              <a:t>new </a:t>
            </a:r>
            <a:r>
              <a:rPr lang="en-CA" sz="3600" dirty="0" smtClean="0"/>
              <a:t>software </a:t>
            </a:r>
            <a:r>
              <a:rPr lang="en-CA" sz="3600" dirty="0" smtClean="0">
                <a:sym typeface="Wingdings" pitchFamily="2" charset="2"/>
              </a:rPr>
              <a:t></a:t>
            </a:r>
            <a:endParaRPr lang="en-US" sz="3600" dirty="0"/>
          </a:p>
        </p:txBody>
      </p:sp>
      <p:sp>
        <p:nvSpPr>
          <p:cNvPr id="4" name="Slide Number Placeholder 3"/>
          <p:cNvSpPr>
            <a:spLocks noGrp="1"/>
          </p:cNvSpPr>
          <p:nvPr>
            <p:ph type="sldNum" sz="quarter" idx="12"/>
          </p:nvPr>
        </p:nvSpPr>
        <p:spPr/>
        <p:txBody>
          <a:bodyPr/>
          <a:lstStyle/>
          <a:p>
            <a:fld id="{24A1B137-578C-440B-8CC8-E5E01F035CE9}" type="slidenum">
              <a:rPr lang="en-US" smtClean="0"/>
              <a:t>38</a:t>
            </a:fld>
            <a:endParaRPr lang="en-US"/>
          </a:p>
        </p:txBody>
      </p:sp>
    </p:spTree>
    <p:extLst>
      <p:ext uri="{BB962C8B-B14F-4D97-AF65-F5344CB8AC3E}">
        <p14:creationId xmlns:p14="http://schemas.microsoft.com/office/powerpoint/2010/main" val="1994857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4A1B137-578C-440B-8CC8-E5E01F035CE9}" type="slidenum">
              <a:rPr lang="en-US" smtClean="0"/>
              <a:t>39</a:t>
            </a:fld>
            <a:endParaRPr lang="en-US"/>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666"/>
          <a:stretch/>
        </p:blipFill>
        <p:spPr bwMode="auto">
          <a:xfrm>
            <a:off x="251520" y="548680"/>
            <a:ext cx="877389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885" y="6093296"/>
            <a:ext cx="2180533" cy="369332"/>
          </a:xfrm>
          <a:prstGeom prst="rect">
            <a:avLst/>
          </a:prstGeom>
          <a:noFill/>
        </p:spPr>
        <p:txBody>
          <a:bodyPr wrap="none" rtlCol="0">
            <a:spAutoFit/>
          </a:bodyPr>
          <a:lstStyle/>
          <a:p>
            <a:r>
              <a:rPr lang="en-CA" dirty="0" smtClean="0"/>
              <a:t>Muscle, know, helper</a:t>
            </a:r>
            <a:endParaRPr lang="en-US" dirty="0"/>
          </a:p>
        </p:txBody>
      </p:sp>
    </p:spTree>
    <p:extLst>
      <p:ext uri="{BB962C8B-B14F-4D97-AF65-F5344CB8AC3E}">
        <p14:creationId xmlns:p14="http://schemas.microsoft.com/office/powerpoint/2010/main" val="1581971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8008"/>
            <a:ext cx="8229600" cy="1143000"/>
          </a:xfrm>
        </p:spPr>
        <p:txBody>
          <a:bodyPr>
            <a:normAutofit fontScale="90000"/>
          </a:bodyPr>
          <a:lstStyle/>
          <a:p>
            <a:r>
              <a:rPr lang="en-CA" dirty="0" smtClean="0"/>
              <a:t>New + improved focus</a:t>
            </a:r>
            <a:br>
              <a:rPr lang="en-CA" dirty="0" smtClean="0"/>
            </a:br>
            <a:r>
              <a:rPr lang="en-CA" dirty="0" smtClean="0"/>
              <a:t/>
            </a:r>
            <a:br>
              <a:rPr lang="en-CA" dirty="0" smtClean="0"/>
            </a:br>
            <a:r>
              <a:rPr lang="en-CA" dirty="0" smtClean="0"/>
              <a:t>Corpora and the frequency </a:t>
            </a:r>
            <a:r>
              <a:rPr lang="en-CA" dirty="0"/>
              <a:t>lists </a:t>
            </a:r>
            <a:r>
              <a:rPr lang="en-CA" dirty="0" smtClean="0"/>
              <a:t>they generate are </a:t>
            </a:r>
            <a:r>
              <a:rPr lang="en-CA" dirty="0"/>
              <a:t>supposed to be for learners, </a:t>
            </a:r>
            <a:r>
              <a:rPr lang="en-CA" dirty="0" smtClean="0"/>
              <a:t/>
            </a:r>
            <a:br>
              <a:rPr lang="en-CA" dirty="0" smtClean="0"/>
            </a:br>
            <a:r>
              <a:rPr lang="en-CA" dirty="0"/>
              <a:t/>
            </a:r>
            <a:br>
              <a:rPr lang="en-CA" dirty="0"/>
            </a:br>
            <a:r>
              <a:rPr lang="en-CA" dirty="0" smtClean="0"/>
              <a:t>…but </a:t>
            </a:r>
            <a:r>
              <a:rPr lang="en-CA" dirty="0"/>
              <a:t>applied </a:t>
            </a:r>
            <a:r>
              <a:rPr lang="en-CA" dirty="0" smtClean="0"/>
              <a:t>linguists, course developers, and teachers </a:t>
            </a:r>
            <a:r>
              <a:rPr lang="en-CA" dirty="0"/>
              <a:t>can learn </a:t>
            </a:r>
            <a:r>
              <a:rPr lang="en-CA" dirty="0" smtClean="0"/>
              <a:t>a few </a:t>
            </a:r>
            <a:r>
              <a:rPr lang="en-CA" dirty="0"/>
              <a:t>things too</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4</a:t>
            </a:fld>
            <a:endParaRPr lang="en-US" dirty="0"/>
          </a:p>
        </p:txBody>
      </p:sp>
    </p:spTree>
    <p:extLst>
      <p:ext uri="{BB962C8B-B14F-4D97-AF65-F5344CB8AC3E}">
        <p14:creationId xmlns:p14="http://schemas.microsoft.com/office/powerpoint/2010/main" val="3750873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6</a:t>
            </a:r>
            <a:endParaRPr lang="en-US" dirty="0"/>
          </a:p>
        </p:txBody>
      </p:sp>
      <p:sp>
        <p:nvSpPr>
          <p:cNvPr id="3" name="Content Placeholder 2"/>
          <p:cNvSpPr>
            <a:spLocks noGrp="1"/>
          </p:cNvSpPr>
          <p:nvPr>
            <p:ph sz="half" idx="1"/>
          </p:nvPr>
        </p:nvSpPr>
        <p:spPr/>
        <p:txBody>
          <a:bodyPr/>
          <a:lstStyle/>
          <a:p>
            <a:pPr marL="0" indent="0">
              <a:buNone/>
            </a:pPr>
            <a:r>
              <a:rPr lang="en-CA" dirty="0" smtClean="0"/>
              <a:t>Ungraded novel</a:t>
            </a:r>
          </a:p>
          <a:p>
            <a:r>
              <a:rPr lang="en-CA" dirty="0" smtClean="0"/>
              <a:t>Ch 1 - 46%</a:t>
            </a:r>
          </a:p>
          <a:p>
            <a:pPr lvl="1"/>
            <a:r>
              <a:rPr lang="en-CA" dirty="0" smtClean="0"/>
              <a:t>Families  - 38%</a:t>
            </a:r>
          </a:p>
          <a:p>
            <a:r>
              <a:rPr lang="en-CA" dirty="0" smtClean="0"/>
              <a:t>Ch2 – 45%</a:t>
            </a:r>
          </a:p>
          <a:p>
            <a:pPr lvl="1"/>
            <a:r>
              <a:rPr lang="en-CA" dirty="0" smtClean="0"/>
              <a:t>Families – 38%</a:t>
            </a:r>
            <a:br>
              <a:rPr lang="en-CA" dirty="0" smtClean="0"/>
            </a:br>
            <a:endParaRPr lang="en-CA" dirty="0" smtClean="0"/>
          </a:p>
          <a:p>
            <a:r>
              <a:rPr lang="en-CA" dirty="0" smtClean="0"/>
              <a:t>Ch 1+2 – 36%</a:t>
            </a:r>
          </a:p>
          <a:p>
            <a:pPr lvl="1"/>
            <a:r>
              <a:rPr lang="en-CA" dirty="0" smtClean="0"/>
              <a:t>Families – 31%</a:t>
            </a:r>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24A1B137-578C-440B-8CC8-E5E01F035CE9}" type="slidenum">
              <a:rPr lang="en-US" smtClean="0"/>
              <a:t>40</a:t>
            </a:fld>
            <a:endParaRPr lang="en-US"/>
          </a:p>
        </p:txBody>
      </p:sp>
    </p:spTree>
    <p:extLst>
      <p:ext uri="{BB962C8B-B14F-4D97-AF65-F5344CB8AC3E}">
        <p14:creationId xmlns:p14="http://schemas.microsoft.com/office/powerpoint/2010/main" val="1353224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Finding 6</a:t>
            </a:r>
            <a:endParaRPr lang="en-US" i="1" dirty="0"/>
          </a:p>
        </p:txBody>
      </p:sp>
      <p:sp>
        <p:nvSpPr>
          <p:cNvPr id="3" name="Content Placeholder 2"/>
          <p:cNvSpPr>
            <a:spLocks noGrp="1"/>
          </p:cNvSpPr>
          <p:nvPr>
            <p:ph sz="half" idx="1"/>
          </p:nvPr>
        </p:nvSpPr>
        <p:spPr/>
        <p:txBody>
          <a:bodyPr/>
          <a:lstStyle/>
          <a:p>
            <a:pPr marL="0" indent="0">
              <a:buNone/>
            </a:pPr>
            <a:r>
              <a:rPr lang="en-CA" i="1" dirty="0" smtClean="0"/>
              <a:t>Ungraded story</a:t>
            </a:r>
          </a:p>
          <a:p>
            <a:r>
              <a:rPr lang="en-CA" i="1" dirty="0" smtClean="0"/>
              <a:t>Ch 1 - 46%</a:t>
            </a:r>
          </a:p>
          <a:p>
            <a:pPr lvl="1"/>
            <a:r>
              <a:rPr lang="en-CA" i="1" dirty="0" smtClean="0"/>
              <a:t>Families  - 38%</a:t>
            </a:r>
          </a:p>
          <a:p>
            <a:r>
              <a:rPr lang="en-CA" i="1" dirty="0" smtClean="0"/>
              <a:t>Ch2 – 45%</a:t>
            </a:r>
          </a:p>
          <a:p>
            <a:pPr lvl="1"/>
            <a:r>
              <a:rPr lang="en-CA" i="1" dirty="0" smtClean="0"/>
              <a:t>Families – 38%</a:t>
            </a:r>
            <a:br>
              <a:rPr lang="en-CA" i="1" dirty="0" smtClean="0"/>
            </a:br>
            <a:endParaRPr lang="en-CA" i="1" dirty="0" smtClean="0"/>
          </a:p>
          <a:p>
            <a:r>
              <a:rPr lang="en-CA" i="1" dirty="0" smtClean="0"/>
              <a:t>Ch 1+2 – 36%</a:t>
            </a:r>
          </a:p>
          <a:p>
            <a:pPr lvl="1"/>
            <a:r>
              <a:rPr lang="en-CA" i="1" dirty="0" smtClean="0"/>
              <a:t>Families – 31%</a:t>
            </a:r>
            <a:endParaRPr lang="en-US" i="1" dirty="0"/>
          </a:p>
        </p:txBody>
      </p:sp>
      <p:sp>
        <p:nvSpPr>
          <p:cNvPr id="4" name="Content Placeholder 3"/>
          <p:cNvSpPr>
            <a:spLocks noGrp="1"/>
          </p:cNvSpPr>
          <p:nvPr>
            <p:ph sz="half" idx="2"/>
          </p:nvPr>
        </p:nvSpPr>
        <p:spPr/>
        <p:txBody>
          <a:bodyPr/>
          <a:lstStyle/>
          <a:p>
            <a:pPr marL="0" indent="0">
              <a:buNone/>
            </a:pPr>
            <a:r>
              <a:rPr lang="en-CA" dirty="0"/>
              <a:t>G</a:t>
            </a:r>
            <a:r>
              <a:rPr lang="en-CA" dirty="0" smtClean="0"/>
              <a:t>raded story</a:t>
            </a:r>
            <a:endParaRPr lang="en-CA" dirty="0"/>
          </a:p>
          <a:p>
            <a:r>
              <a:rPr lang="en-CA" dirty="0"/>
              <a:t>Ch 1 </a:t>
            </a:r>
            <a:r>
              <a:rPr lang="en-CA" dirty="0" smtClean="0"/>
              <a:t>– 17%</a:t>
            </a:r>
            <a:endParaRPr lang="en-CA" dirty="0"/>
          </a:p>
          <a:p>
            <a:pPr lvl="1"/>
            <a:r>
              <a:rPr lang="en-CA" dirty="0"/>
              <a:t>Families </a:t>
            </a:r>
            <a:r>
              <a:rPr lang="en-CA" dirty="0" smtClean="0"/>
              <a:t>12%</a:t>
            </a:r>
            <a:endParaRPr lang="en-CA" dirty="0"/>
          </a:p>
          <a:p>
            <a:r>
              <a:rPr lang="en-CA" dirty="0"/>
              <a:t>Ch2 </a:t>
            </a:r>
            <a:r>
              <a:rPr lang="en-CA" dirty="0" smtClean="0"/>
              <a:t>– 17%</a:t>
            </a:r>
            <a:endParaRPr lang="en-CA" dirty="0"/>
          </a:p>
          <a:p>
            <a:pPr lvl="1"/>
            <a:r>
              <a:rPr lang="en-CA" dirty="0" smtClean="0"/>
              <a:t>Families 12 %</a:t>
            </a:r>
            <a:br>
              <a:rPr lang="en-CA" dirty="0" smtClean="0"/>
            </a:br>
            <a:endParaRPr lang="en-CA" dirty="0"/>
          </a:p>
          <a:p>
            <a:r>
              <a:rPr lang="en-CA" dirty="0"/>
              <a:t>Ch 1+2 </a:t>
            </a:r>
            <a:r>
              <a:rPr lang="en-CA" dirty="0" smtClean="0"/>
              <a:t>– 10%</a:t>
            </a:r>
            <a:endParaRPr lang="en-CA" dirty="0"/>
          </a:p>
          <a:p>
            <a:pPr lvl="1"/>
            <a:r>
              <a:rPr lang="en-CA" dirty="0" smtClean="0"/>
              <a:t>Families – </a:t>
            </a:r>
            <a:r>
              <a:rPr lang="en-CA" b="1" u="sng" dirty="0" smtClean="0"/>
              <a:t>6%</a:t>
            </a:r>
            <a:endParaRPr lang="en-US" b="1" u="sng" dirty="0"/>
          </a:p>
          <a:p>
            <a:endParaRPr lang="en-US" dirty="0"/>
          </a:p>
        </p:txBody>
      </p:sp>
      <p:sp>
        <p:nvSpPr>
          <p:cNvPr id="5" name="Slide Number Placeholder 4"/>
          <p:cNvSpPr>
            <a:spLocks noGrp="1"/>
          </p:cNvSpPr>
          <p:nvPr>
            <p:ph type="sldNum" sz="quarter" idx="12"/>
          </p:nvPr>
        </p:nvSpPr>
        <p:spPr/>
        <p:txBody>
          <a:bodyPr/>
          <a:lstStyle/>
          <a:p>
            <a:fld id="{24A1B137-578C-440B-8CC8-E5E01F035CE9}" type="slidenum">
              <a:rPr lang="en-US" smtClean="0"/>
              <a:t>41</a:t>
            </a:fld>
            <a:endParaRPr lang="en-US"/>
          </a:p>
        </p:txBody>
      </p:sp>
    </p:spTree>
    <p:extLst>
      <p:ext uri="{BB962C8B-B14F-4D97-AF65-F5344CB8AC3E}">
        <p14:creationId xmlns:p14="http://schemas.microsoft.com/office/powerpoint/2010/main" val="2575439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48"/>
            <a:ext cx="8229600" cy="1143000"/>
          </a:xfrm>
        </p:spPr>
        <p:txBody>
          <a:bodyPr>
            <a:noAutofit/>
          </a:bodyPr>
          <a:lstStyle/>
          <a:p>
            <a:r>
              <a:rPr lang="en-CA" sz="4000" i="1" dirty="0" smtClean="0"/>
              <a:t>Finding 6</a:t>
            </a:r>
            <a:r>
              <a:rPr lang="en-CA" sz="3600" i="1" dirty="0" smtClean="0"/>
              <a:t/>
            </a:r>
            <a:br>
              <a:rPr lang="en-CA" sz="3600" i="1" dirty="0" smtClean="0"/>
            </a:br>
            <a:r>
              <a:rPr lang="en-CA" sz="3600" dirty="0"/>
              <a:t/>
            </a:r>
            <a:br>
              <a:rPr lang="en-CA" sz="3600" dirty="0"/>
            </a:br>
            <a:r>
              <a:rPr lang="en-CA" sz="3600" dirty="0" smtClean="0"/>
              <a:t>Texts can be modified to have any degree of repetition, from </a:t>
            </a:r>
            <a:r>
              <a:rPr lang="en-CA" sz="3600" dirty="0">
                <a:latin typeface="Shruti"/>
                <a:cs typeface="Shruti"/>
              </a:rPr>
              <a:t>Ø</a:t>
            </a:r>
            <a:r>
              <a:rPr lang="en-CA" sz="3600" dirty="0" smtClean="0"/>
              <a:t> words repeated to every word repeated</a:t>
            </a:r>
            <a:br>
              <a:rPr lang="en-CA" sz="3600" dirty="0" smtClean="0"/>
            </a:br>
            <a:r>
              <a:rPr lang="en-CA" sz="3600" dirty="0"/>
              <a:t/>
            </a:r>
            <a:br>
              <a:rPr lang="en-CA" sz="3600" dirty="0"/>
            </a:br>
            <a:r>
              <a:rPr lang="en-CA" sz="3600" dirty="0" smtClean="0"/>
              <a:t>Would Zipf consider these to be “natural” texts? </a:t>
            </a:r>
            <a:br>
              <a:rPr lang="en-CA" sz="3600" dirty="0" smtClean="0"/>
            </a:br>
            <a:r>
              <a:rPr lang="en-CA" sz="3600" dirty="0" smtClean="0"/>
              <a:t>Does it matter?</a:t>
            </a:r>
            <a:br>
              <a:rPr lang="en-CA" sz="3600" dirty="0" smtClean="0"/>
            </a:br>
            <a:r>
              <a:rPr lang="en-CA" sz="3600" dirty="0"/>
              <a:t/>
            </a:r>
            <a:br>
              <a:rPr lang="en-CA" sz="3600" dirty="0"/>
            </a:br>
            <a:r>
              <a:rPr lang="en-CA" sz="3600" dirty="0" smtClean="0"/>
              <a:t>Even unmodified texts increase their amount of recycling with length</a:t>
            </a:r>
            <a:endParaRPr lang="en-US" sz="3600" dirty="0"/>
          </a:p>
        </p:txBody>
      </p:sp>
      <p:sp>
        <p:nvSpPr>
          <p:cNvPr id="3" name="Slide Number Placeholder 2"/>
          <p:cNvSpPr>
            <a:spLocks noGrp="1"/>
          </p:cNvSpPr>
          <p:nvPr>
            <p:ph type="sldNum" sz="quarter" idx="12"/>
          </p:nvPr>
        </p:nvSpPr>
        <p:spPr/>
        <p:txBody>
          <a:bodyPr/>
          <a:lstStyle/>
          <a:p>
            <a:fld id="{24A1B137-578C-440B-8CC8-E5E01F035CE9}" type="slidenum">
              <a:rPr lang="en-US" smtClean="0"/>
              <a:t>42</a:t>
            </a:fld>
            <a:endParaRPr lang="en-US"/>
          </a:p>
        </p:txBody>
      </p:sp>
    </p:spTree>
    <p:extLst>
      <p:ext uri="{BB962C8B-B14F-4D97-AF65-F5344CB8AC3E}">
        <p14:creationId xmlns:p14="http://schemas.microsoft.com/office/powerpoint/2010/main" val="3710653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normAutofit fontScale="90000"/>
          </a:bodyPr>
          <a:lstStyle/>
          <a:p>
            <a:r>
              <a:rPr lang="en-CA" dirty="0" smtClean="0"/>
              <a:t>Claim 7</a:t>
            </a:r>
            <a:br>
              <a:rPr lang="en-CA" dirty="0" smtClean="0"/>
            </a:br>
            <a:r>
              <a:rPr lang="en-CA" dirty="0"/>
              <a:t/>
            </a:r>
            <a:br>
              <a:rPr lang="en-CA" dirty="0"/>
            </a:br>
            <a:r>
              <a:rPr lang="en-CA" sz="4900" dirty="0" smtClean="0"/>
              <a:t>French “does not have room for an Academic Word List”</a:t>
            </a:r>
            <a:br>
              <a:rPr lang="en-CA" sz="4900" dirty="0" smtClean="0"/>
            </a:br>
            <a:r>
              <a:rPr lang="en-CA" sz="2700" dirty="0" smtClean="0"/>
              <a:t>-Horst &amp; Cobb, 2004</a:t>
            </a:r>
            <a:br>
              <a:rPr lang="en-CA" sz="2700" dirty="0" smtClean="0"/>
            </a:br>
            <a:r>
              <a:rPr lang="en-CA" sz="2700" dirty="0"/>
              <a:t/>
            </a:r>
            <a:br>
              <a:rPr lang="en-CA" sz="2700" dirty="0"/>
            </a:br>
            <a:endParaRPr lang="en-US" sz="6000" i="1" dirty="0"/>
          </a:p>
        </p:txBody>
      </p:sp>
      <p:sp>
        <p:nvSpPr>
          <p:cNvPr id="3" name="Slide Number Placeholder 2"/>
          <p:cNvSpPr>
            <a:spLocks noGrp="1"/>
          </p:cNvSpPr>
          <p:nvPr>
            <p:ph type="sldNum" sz="quarter" idx="12"/>
          </p:nvPr>
        </p:nvSpPr>
        <p:spPr/>
        <p:txBody>
          <a:bodyPr/>
          <a:lstStyle/>
          <a:p>
            <a:fld id="{24A1B137-578C-440B-8CC8-E5E01F035CE9}" type="slidenum">
              <a:rPr lang="en-US" smtClean="0"/>
              <a:t>43</a:t>
            </a:fld>
            <a:endParaRPr lang="en-US"/>
          </a:p>
        </p:txBody>
      </p:sp>
    </p:spTree>
    <p:extLst>
      <p:ext uri="{BB962C8B-B14F-4D97-AF65-F5344CB8AC3E}">
        <p14:creationId xmlns:p14="http://schemas.microsoft.com/office/powerpoint/2010/main" val="413338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968"/>
            <a:ext cx="8229600" cy="1143000"/>
          </a:xfrm>
        </p:spPr>
        <p:txBody>
          <a:bodyPr>
            <a:noAutofit/>
          </a:bodyPr>
          <a:lstStyle/>
          <a:p>
            <a:r>
              <a:rPr lang="en-CA" sz="4800" dirty="0" smtClean="0"/>
              <a:t>For a nuance </a:t>
            </a:r>
            <a:r>
              <a:rPr lang="en-CA" sz="4800" dirty="0" smtClean="0"/>
              <a:t>on</a:t>
            </a:r>
            <a:r>
              <a:rPr lang="en-CA" sz="4800" dirty="0" smtClean="0"/>
              <a:t> </a:t>
            </a:r>
            <a:r>
              <a:rPr lang="en-CA" sz="4800" dirty="0" smtClean="0"/>
              <a:t>the finding </a:t>
            </a:r>
            <a:r>
              <a:rPr lang="en-CA" sz="4800" dirty="0" smtClean="0"/>
              <a:t>to </a:t>
            </a:r>
            <a:r>
              <a:rPr lang="en-CA" sz="4800" dirty="0"/>
              <a:t>this </a:t>
            </a:r>
            <a:r>
              <a:rPr lang="en-CA" sz="4800" dirty="0" smtClean="0"/>
              <a:t>one, come to AAAL </a:t>
            </a:r>
            <a:r>
              <a:rPr lang="en-CA" sz="4800" dirty="0"/>
              <a:t/>
            </a:r>
            <a:br>
              <a:rPr lang="en-CA" sz="4800" dirty="0"/>
            </a:br>
            <a:r>
              <a:rPr lang="en-CA" sz="4800" dirty="0"/>
              <a:t>in Toronto next week</a:t>
            </a:r>
            <a:r>
              <a:rPr lang="en-CA" sz="4800" i="1" dirty="0"/>
              <a:t>!</a:t>
            </a:r>
            <a:endParaRPr lang="en-US" sz="4800" dirty="0"/>
          </a:p>
        </p:txBody>
      </p:sp>
      <p:sp>
        <p:nvSpPr>
          <p:cNvPr id="3" name="Slide Number Placeholder 2"/>
          <p:cNvSpPr>
            <a:spLocks noGrp="1"/>
          </p:cNvSpPr>
          <p:nvPr>
            <p:ph type="sldNum" sz="quarter" idx="12"/>
          </p:nvPr>
        </p:nvSpPr>
        <p:spPr/>
        <p:txBody>
          <a:bodyPr/>
          <a:lstStyle/>
          <a:p>
            <a:fld id="{24A1B137-578C-440B-8CC8-E5E01F035CE9}" type="slidenum">
              <a:rPr lang="en-US" smtClean="0"/>
              <a:t>44</a:t>
            </a:fld>
            <a:endParaRPr lang="en-US"/>
          </a:p>
        </p:txBody>
      </p:sp>
    </p:spTree>
    <p:extLst>
      <p:ext uri="{BB962C8B-B14F-4D97-AF65-F5344CB8AC3E}">
        <p14:creationId xmlns:p14="http://schemas.microsoft.com/office/powerpoint/2010/main" val="2458386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6080"/>
            <a:ext cx="8229600" cy="1143000"/>
          </a:xfrm>
        </p:spPr>
        <p:txBody>
          <a:bodyPr>
            <a:noAutofit/>
          </a:bodyPr>
          <a:lstStyle/>
          <a:p>
            <a:r>
              <a:rPr lang="fr-CA" sz="3600" dirty="0" err="1" smtClean="0"/>
              <a:t>My</a:t>
            </a:r>
            <a:r>
              <a:rPr lang="fr-CA" sz="3600" dirty="0" smtClean="0"/>
              <a:t> first conclusion, </a:t>
            </a:r>
            <a:r>
              <a:rPr lang="fr-CA" sz="3600" dirty="0" err="1" smtClean="0"/>
              <a:t>then</a:t>
            </a:r>
            <a:r>
              <a:rPr lang="fr-CA" sz="3600" dirty="0" smtClean="0"/>
              <a:t>,</a:t>
            </a:r>
            <a:br>
              <a:rPr lang="fr-CA" sz="3600" dirty="0" smtClean="0"/>
            </a:br>
            <a:r>
              <a:rPr lang="fr-CA" sz="3600" dirty="0" smtClean="0"/>
              <a:t/>
            </a:r>
            <a:br>
              <a:rPr lang="fr-CA" sz="3600" dirty="0" smtClean="0"/>
            </a:br>
            <a:r>
              <a:rPr lang="fr-CA" sz="3600" dirty="0" err="1" smtClean="0"/>
              <a:t>is</a:t>
            </a:r>
            <a:r>
              <a:rPr lang="fr-CA" sz="3600" dirty="0" smtClean="0"/>
              <a:t> </a:t>
            </a:r>
            <a:r>
              <a:rPr lang="fr-CA" sz="3600" dirty="0" err="1" smtClean="0"/>
              <a:t>that</a:t>
            </a:r>
            <a:r>
              <a:rPr lang="fr-CA" sz="3600" dirty="0" smtClean="0"/>
              <a:t> </a:t>
            </a:r>
            <a:r>
              <a:rPr lang="fr-CA" sz="3600" dirty="0" err="1" smtClean="0"/>
              <a:t>corpora</a:t>
            </a:r>
            <a:r>
              <a:rPr lang="fr-CA" sz="3600" dirty="0" smtClean="0"/>
              <a:t> and </a:t>
            </a:r>
            <a:r>
              <a:rPr lang="fr-CA" sz="3600" dirty="0" err="1" smtClean="0"/>
              <a:t>frequency</a:t>
            </a:r>
            <a:r>
              <a:rPr lang="fr-CA" sz="3600" dirty="0" smtClean="0"/>
              <a:t> </a:t>
            </a:r>
            <a:r>
              <a:rPr lang="fr-CA" sz="3600" dirty="0" err="1" smtClean="0"/>
              <a:t>lists</a:t>
            </a:r>
            <a:r>
              <a:rPr lang="fr-CA" sz="3600" dirty="0" smtClean="0"/>
              <a:t>,</a:t>
            </a:r>
            <a:br>
              <a:rPr lang="fr-CA" sz="3600" dirty="0" smtClean="0"/>
            </a:br>
            <a:r>
              <a:rPr lang="fr-CA" sz="3600" dirty="0"/>
              <a:t/>
            </a:r>
            <a:br>
              <a:rPr lang="fr-CA" sz="3600" dirty="0"/>
            </a:br>
            <a:r>
              <a:rPr lang="fr-CA" sz="3600" dirty="0" err="1" smtClean="0"/>
              <a:t>queried</a:t>
            </a:r>
            <a:r>
              <a:rPr lang="fr-CA" sz="3600" dirty="0" smtClean="0"/>
              <a:t> by </a:t>
            </a:r>
            <a:r>
              <a:rPr lang="fr-CA" sz="3600" dirty="0" err="1" smtClean="0"/>
              <a:t>appropriate</a:t>
            </a:r>
            <a:r>
              <a:rPr lang="fr-CA" sz="3600" dirty="0" smtClean="0"/>
              <a:t> software,</a:t>
            </a:r>
            <a:br>
              <a:rPr lang="fr-CA" sz="3600" dirty="0" smtClean="0"/>
            </a:br>
            <a:r>
              <a:rPr lang="fr-CA" sz="3600" dirty="0"/>
              <a:t/>
            </a:r>
            <a:br>
              <a:rPr lang="fr-CA" sz="3600" dirty="0"/>
            </a:br>
            <a:r>
              <a:rPr lang="fr-CA" sz="3600" dirty="0" err="1" smtClean="0"/>
              <a:t>can</a:t>
            </a:r>
            <a:r>
              <a:rPr lang="fr-CA" sz="3600" dirty="0" smtClean="0"/>
              <a:t> show </a:t>
            </a:r>
            <a:r>
              <a:rPr lang="fr-CA" sz="3600" b="1" u="sng" dirty="0" smtClean="0"/>
              <a:t>us</a:t>
            </a:r>
            <a:r>
              <a:rPr lang="fr-CA" sz="3600" dirty="0" smtClean="0"/>
              <a:t> the </a:t>
            </a:r>
            <a:r>
              <a:rPr lang="fr-CA" sz="3600" dirty="0" err="1" smtClean="0"/>
              <a:t>merits</a:t>
            </a:r>
            <a:r>
              <a:rPr lang="fr-CA" sz="3600" dirty="0" smtClean="0"/>
              <a:t> of </a:t>
            </a:r>
            <a:r>
              <a:rPr lang="fr-CA" sz="3600" dirty="0" err="1" smtClean="0"/>
              <a:t>some</a:t>
            </a:r>
            <a:r>
              <a:rPr lang="fr-CA" sz="3600" dirty="0" smtClean="0"/>
              <a:t> of the claims </a:t>
            </a:r>
            <a:r>
              <a:rPr lang="fr-CA" sz="3600" dirty="0" err="1" smtClean="0"/>
              <a:t>circulating</a:t>
            </a:r>
            <a:r>
              <a:rPr lang="fr-CA" sz="3600" dirty="0" smtClean="0"/>
              <a:t> in </a:t>
            </a:r>
            <a:r>
              <a:rPr lang="fr-CA" sz="3600" dirty="0" err="1" smtClean="0"/>
              <a:t>our</a:t>
            </a:r>
            <a:r>
              <a:rPr lang="fr-CA" sz="3600" dirty="0" smtClean="0"/>
              <a:t> </a:t>
            </a:r>
            <a:r>
              <a:rPr lang="fr-CA" sz="3600" dirty="0" err="1" smtClean="0"/>
              <a:t>field</a:t>
            </a:r>
            <a:r>
              <a:rPr lang="fr-CA" sz="3600" dirty="0" smtClean="0"/>
              <a:t>.</a:t>
            </a:r>
            <a:br>
              <a:rPr lang="fr-CA" sz="3600" dirty="0" smtClean="0"/>
            </a:br>
            <a:r>
              <a:rPr lang="fr-CA" sz="3600" dirty="0"/>
              <a:t/>
            </a:r>
            <a:br>
              <a:rPr lang="fr-CA" sz="3600" dirty="0"/>
            </a:br>
            <a:r>
              <a:rPr lang="fr-CA" sz="3600" dirty="0" smtClean="0"/>
              <a:t>But </a:t>
            </a:r>
            <a:r>
              <a:rPr lang="fr-CA" sz="3600" dirty="0" err="1" smtClean="0"/>
              <a:t>does</a:t>
            </a:r>
            <a:r>
              <a:rPr lang="fr-CA" sz="3600" dirty="0" smtClean="0"/>
              <a:t> </a:t>
            </a:r>
            <a:r>
              <a:rPr lang="fr-CA" sz="3600" dirty="0" err="1" smtClean="0"/>
              <a:t>this</a:t>
            </a:r>
            <a:r>
              <a:rPr lang="fr-CA" sz="3600" dirty="0" smtClean="0"/>
              <a:t> </a:t>
            </a:r>
            <a:r>
              <a:rPr lang="fr-CA" sz="3600" dirty="0" err="1" smtClean="0"/>
              <a:t>approach</a:t>
            </a:r>
            <a:r>
              <a:rPr lang="fr-CA" sz="3600" dirty="0" smtClean="0"/>
              <a:t> show </a:t>
            </a:r>
            <a:r>
              <a:rPr lang="fr-CA" sz="3600" b="1" u="sng" dirty="0" err="1" smtClean="0"/>
              <a:t>our</a:t>
            </a:r>
            <a:r>
              <a:rPr lang="fr-CA" sz="3600" b="1" u="sng" dirty="0" smtClean="0"/>
              <a:t> </a:t>
            </a:r>
            <a:r>
              <a:rPr lang="fr-CA" sz="3600" b="1" u="sng" dirty="0" err="1" smtClean="0"/>
              <a:t>learners</a:t>
            </a:r>
            <a:r>
              <a:rPr lang="fr-CA" sz="3600" dirty="0" smtClean="0"/>
              <a:t> </a:t>
            </a:r>
            <a:r>
              <a:rPr lang="fr-CA" sz="3600" dirty="0" err="1" smtClean="0"/>
              <a:t>anything</a:t>
            </a:r>
            <a:r>
              <a:rPr lang="fr-CA" sz="3600" dirty="0" smtClean="0"/>
              <a:t>?</a:t>
            </a:r>
            <a:endParaRPr lang="en-US" sz="3600" dirty="0"/>
          </a:p>
        </p:txBody>
      </p:sp>
      <p:sp>
        <p:nvSpPr>
          <p:cNvPr id="3" name="Slide Number Placeholder 2"/>
          <p:cNvSpPr>
            <a:spLocks noGrp="1"/>
          </p:cNvSpPr>
          <p:nvPr>
            <p:ph type="sldNum" sz="quarter" idx="12"/>
          </p:nvPr>
        </p:nvSpPr>
        <p:spPr/>
        <p:txBody>
          <a:bodyPr/>
          <a:lstStyle/>
          <a:p>
            <a:fld id="{24A1B137-578C-440B-8CC8-E5E01F035CE9}" type="slidenum">
              <a:rPr lang="en-US" sz="1100" smtClean="0"/>
              <a:t>45</a:t>
            </a:fld>
            <a:endParaRPr lang="en-US" sz="1100"/>
          </a:p>
        </p:txBody>
      </p:sp>
    </p:spTree>
    <p:extLst>
      <p:ext uri="{BB962C8B-B14F-4D97-AF65-F5344CB8AC3E}">
        <p14:creationId xmlns:p14="http://schemas.microsoft.com/office/powerpoint/2010/main" val="2019192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Claim 8 +</a:t>
            </a:r>
            <a:br>
              <a:rPr lang="en-CA" dirty="0" smtClean="0"/>
            </a:br>
            <a:r>
              <a:rPr lang="en-CA" dirty="0" smtClean="0"/>
              <a:t>ESL learners generally benefit from hands-on work with corpora</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46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435237"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743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47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046451"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285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48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1"/>
            <a:ext cx="7488832" cy="555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27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49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8409"/>
            <a:ext cx="7907942" cy="590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536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9976"/>
            <a:ext cx="8229600" cy="1143000"/>
          </a:xfrm>
        </p:spPr>
        <p:txBody>
          <a:bodyPr>
            <a:normAutofit fontScale="90000"/>
          </a:bodyPr>
          <a:lstStyle/>
          <a:p>
            <a:r>
              <a:rPr lang="en-CA" dirty="0" smtClean="0"/>
              <a:t>Like what learners themselves see as their vocabulary learning needs</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5</a:t>
            </a:fld>
            <a:endParaRPr lang="en-US" dirty="0"/>
          </a:p>
        </p:txBody>
      </p:sp>
    </p:spTree>
    <p:extLst>
      <p:ext uri="{BB962C8B-B14F-4D97-AF65-F5344CB8AC3E}">
        <p14:creationId xmlns:p14="http://schemas.microsoft.com/office/powerpoint/2010/main" val="3287642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50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7920880" cy="597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65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51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 y="404664"/>
            <a:ext cx="924876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99425" y="3429000"/>
            <a:ext cx="6480720" cy="369332"/>
          </a:xfrm>
          <a:prstGeom prst="rect">
            <a:avLst/>
          </a:prstGeom>
          <a:noFill/>
        </p:spPr>
        <p:txBody>
          <a:bodyPr wrap="square" rtlCol="0">
            <a:spAutoFit/>
          </a:bodyPr>
          <a:lstStyle/>
          <a:p>
            <a:r>
              <a:rPr lang="en-CA" dirty="0" smtClean="0"/>
              <a:t>                     </a:t>
            </a:r>
            <a:endParaRPr lang="en-US" dirty="0"/>
          </a:p>
        </p:txBody>
      </p:sp>
      <p:sp>
        <p:nvSpPr>
          <p:cNvPr id="4" name="Rectangle 3"/>
          <p:cNvSpPr/>
          <p:nvPr/>
        </p:nvSpPr>
        <p:spPr>
          <a:xfrm>
            <a:off x="1043608" y="3573016"/>
            <a:ext cx="727280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423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52</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5" y="-99392"/>
            <a:ext cx="9803051"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22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4032"/>
            <a:ext cx="8229600" cy="1143000"/>
          </a:xfrm>
        </p:spPr>
        <p:txBody>
          <a:bodyPr>
            <a:noAutofit/>
          </a:bodyPr>
          <a:lstStyle/>
          <a:p>
            <a:r>
              <a:rPr lang="en-CA" sz="3600" dirty="0" smtClean="0"/>
              <a:t>Finding 8</a:t>
            </a:r>
            <a:br>
              <a:rPr lang="en-CA" sz="3600" dirty="0" smtClean="0"/>
            </a:br>
            <a:r>
              <a:rPr lang="en-CA" sz="3600" dirty="0"/>
              <a:t/>
            </a:r>
            <a:br>
              <a:rPr lang="en-CA" sz="3600" dirty="0"/>
            </a:br>
            <a:r>
              <a:rPr lang="en-CA" sz="3600" dirty="0" smtClean="0"/>
              <a:t>In 56 studies comparing </a:t>
            </a:r>
            <a:r>
              <a:rPr lang="en-CA" sz="3600" b="1" i="1" dirty="0" smtClean="0"/>
              <a:t>some type</a:t>
            </a:r>
            <a:r>
              <a:rPr lang="en-CA" sz="3600" dirty="0" smtClean="0"/>
              <a:t> of corpus investigation </a:t>
            </a:r>
            <a:br>
              <a:rPr lang="en-CA" sz="3600" dirty="0" smtClean="0"/>
            </a:br>
            <a:r>
              <a:rPr lang="en-CA" sz="3600" dirty="0" smtClean="0"/>
              <a:t/>
            </a:r>
            <a:br>
              <a:rPr lang="en-CA" sz="3600" dirty="0" smtClean="0"/>
            </a:br>
            <a:r>
              <a:rPr lang="en-CA" sz="3600" dirty="0" smtClean="0"/>
              <a:t>with </a:t>
            </a:r>
            <a:r>
              <a:rPr lang="en-CA" sz="3600" b="1" i="1" dirty="0" smtClean="0"/>
              <a:t>some other</a:t>
            </a:r>
            <a:r>
              <a:rPr lang="en-CA" sz="3600" dirty="0" smtClean="0"/>
              <a:t> approach to learning the same content,</a:t>
            </a:r>
            <a:br>
              <a:rPr lang="en-CA" sz="3600" dirty="0" smtClean="0"/>
            </a:br>
            <a:r>
              <a:rPr lang="en-CA" sz="3600" dirty="0"/>
              <a:t/>
            </a:r>
            <a:br>
              <a:rPr lang="en-CA" sz="3600" dirty="0"/>
            </a:br>
            <a:r>
              <a:rPr lang="en-CA" sz="3600" dirty="0"/>
              <a:t>t</a:t>
            </a:r>
            <a:r>
              <a:rPr lang="en-CA" sz="3600" dirty="0" smtClean="0"/>
              <a:t>he corpus approach surpassed by an average 1.46 standard deviations </a:t>
            </a:r>
            <a:endParaRPr lang="en-US" sz="3600" dirty="0"/>
          </a:p>
        </p:txBody>
      </p:sp>
      <p:sp>
        <p:nvSpPr>
          <p:cNvPr id="3" name="Slide Number Placeholder 2"/>
          <p:cNvSpPr>
            <a:spLocks noGrp="1"/>
          </p:cNvSpPr>
          <p:nvPr>
            <p:ph type="sldNum" sz="quarter" idx="12"/>
          </p:nvPr>
        </p:nvSpPr>
        <p:spPr/>
        <p:txBody>
          <a:bodyPr/>
          <a:lstStyle/>
          <a:p>
            <a:fld id="{24A1B137-578C-440B-8CC8-E5E01F035CE9}" type="slidenum">
              <a:rPr lang="en-US" smtClean="0"/>
              <a:t>53</a:t>
            </a:fld>
            <a:endParaRPr lang="en-US"/>
          </a:p>
        </p:txBody>
      </p:sp>
    </p:spTree>
    <p:extLst>
      <p:ext uri="{BB962C8B-B14F-4D97-AF65-F5344CB8AC3E}">
        <p14:creationId xmlns:p14="http://schemas.microsoft.com/office/powerpoint/2010/main" val="1612367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8640"/>
            <a:ext cx="9155360" cy="1282154"/>
          </a:xfrm>
        </p:spPr>
        <p:txBody>
          <a:bodyPr>
            <a:noAutofit/>
          </a:bodyPr>
          <a:lstStyle/>
          <a:p>
            <a:r>
              <a:rPr lang="en-CA" dirty="0"/>
              <a:t>E</a:t>
            </a:r>
            <a:r>
              <a:rPr lang="en-CA" dirty="0" smtClean="0"/>
              <a:t>xample of </a:t>
            </a:r>
            <a:r>
              <a:rPr lang="en-CA" dirty="0" err="1" smtClean="0"/>
              <a:t>e.s</a:t>
            </a:r>
            <a:r>
              <a:rPr lang="en-CA" dirty="0" smtClean="0"/>
              <a:t>.=1.5 </a:t>
            </a:r>
            <a:br>
              <a:rPr lang="en-CA" dirty="0" smtClean="0"/>
            </a:br>
            <a:r>
              <a:rPr lang="en-CA" dirty="0" smtClean="0"/>
              <a:t>(</a:t>
            </a:r>
            <a:r>
              <a:rPr lang="en-CA" dirty="0" err="1" smtClean="0"/>
              <a:t>a.k.a</a:t>
            </a:r>
            <a:r>
              <a:rPr lang="en-CA" dirty="0" smtClean="0"/>
              <a:t>, a 1.5 std. dev. </a:t>
            </a:r>
            <a:r>
              <a:rPr lang="en-CA" dirty="0" smtClean="0"/>
              <a:t>difference</a:t>
            </a:r>
            <a:r>
              <a:rPr lang="en-CA" dirty="0" smtClean="0"/>
              <a:t>)</a:t>
            </a:r>
            <a:endParaRPr lang="en-US" dirty="0"/>
          </a:p>
        </p:txBody>
      </p:sp>
      <p:sp>
        <p:nvSpPr>
          <p:cNvPr id="3" name="Text Placeholder 2"/>
          <p:cNvSpPr>
            <a:spLocks noGrp="1"/>
          </p:cNvSpPr>
          <p:nvPr>
            <p:ph type="body" idx="1"/>
          </p:nvPr>
        </p:nvSpPr>
        <p:spPr/>
        <p:txBody>
          <a:bodyPr>
            <a:noAutofit/>
          </a:bodyPr>
          <a:lstStyle/>
          <a:p>
            <a:r>
              <a:rPr lang="en-CA" sz="3200" dirty="0" smtClean="0"/>
              <a:t>Control Group</a:t>
            </a:r>
            <a:endParaRPr lang="en-US" sz="3200" dirty="0"/>
          </a:p>
        </p:txBody>
      </p:sp>
      <p:sp>
        <p:nvSpPr>
          <p:cNvPr id="4" name="Content Placeholder 3"/>
          <p:cNvSpPr>
            <a:spLocks noGrp="1"/>
          </p:cNvSpPr>
          <p:nvPr>
            <p:ph sz="half" idx="2"/>
          </p:nvPr>
        </p:nvSpPr>
        <p:spPr>
          <a:xfrm>
            <a:off x="457200" y="2174875"/>
            <a:ext cx="4040188" cy="2046213"/>
          </a:xfrm>
        </p:spPr>
        <p:txBody>
          <a:bodyPr/>
          <a:lstStyle/>
          <a:p>
            <a:endParaRPr lang="en-CA" dirty="0" smtClean="0"/>
          </a:p>
          <a:p>
            <a:r>
              <a:rPr lang="en-CA" sz="3200" dirty="0" smtClean="0"/>
              <a:t>Mean    =  80</a:t>
            </a:r>
          </a:p>
          <a:p>
            <a:r>
              <a:rPr lang="en-CA" sz="3200" dirty="0" err="1" smtClean="0"/>
              <a:t>Std</a:t>
            </a:r>
            <a:r>
              <a:rPr lang="en-CA" sz="3200" dirty="0" smtClean="0"/>
              <a:t> </a:t>
            </a:r>
            <a:r>
              <a:rPr lang="en-CA" sz="3200" dirty="0" err="1" smtClean="0"/>
              <a:t>Dev</a:t>
            </a:r>
            <a:r>
              <a:rPr lang="en-CA" sz="3200" dirty="0" smtClean="0"/>
              <a:t> =  10 </a:t>
            </a:r>
            <a:endParaRPr lang="en-US" sz="3200" dirty="0"/>
          </a:p>
        </p:txBody>
      </p:sp>
      <p:sp>
        <p:nvSpPr>
          <p:cNvPr id="5" name="Text Placeholder 4"/>
          <p:cNvSpPr>
            <a:spLocks noGrp="1"/>
          </p:cNvSpPr>
          <p:nvPr>
            <p:ph type="body" sz="quarter" idx="3"/>
          </p:nvPr>
        </p:nvSpPr>
        <p:spPr/>
        <p:txBody>
          <a:bodyPr>
            <a:normAutofit/>
          </a:bodyPr>
          <a:lstStyle/>
          <a:p>
            <a:r>
              <a:rPr lang="en-CA" sz="3200" dirty="0" smtClean="0"/>
              <a:t>Experimental group</a:t>
            </a:r>
            <a:endParaRPr lang="en-US" sz="3200" dirty="0"/>
          </a:p>
        </p:txBody>
      </p:sp>
      <p:sp>
        <p:nvSpPr>
          <p:cNvPr id="6" name="Content Placeholder 5"/>
          <p:cNvSpPr>
            <a:spLocks noGrp="1"/>
          </p:cNvSpPr>
          <p:nvPr>
            <p:ph sz="quarter" idx="4"/>
          </p:nvPr>
        </p:nvSpPr>
        <p:spPr>
          <a:xfrm>
            <a:off x="4645025" y="2174875"/>
            <a:ext cx="4041775" cy="1830189"/>
          </a:xfrm>
        </p:spPr>
        <p:txBody>
          <a:bodyPr/>
          <a:lstStyle/>
          <a:p>
            <a:endParaRPr lang="en-CA" dirty="0" smtClean="0"/>
          </a:p>
          <a:p>
            <a:r>
              <a:rPr lang="en-CA" sz="3200" dirty="0" smtClean="0"/>
              <a:t>Mean     =  92</a:t>
            </a:r>
          </a:p>
          <a:p>
            <a:r>
              <a:rPr lang="en-CA" sz="3200" dirty="0" err="1" smtClean="0"/>
              <a:t>Std</a:t>
            </a:r>
            <a:r>
              <a:rPr lang="en-CA" sz="3200" dirty="0" smtClean="0"/>
              <a:t> </a:t>
            </a:r>
            <a:r>
              <a:rPr lang="en-CA" sz="3200" dirty="0" err="1"/>
              <a:t>D</a:t>
            </a:r>
            <a:r>
              <a:rPr lang="en-CA" sz="3200" dirty="0" err="1" smtClean="0"/>
              <a:t>ev</a:t>
            </a:r>
            <a:r>
              <a:rPr lang="en-CA" sz="3200" dirty="0" smtClean="0"/>
              <a:t>  =  5.5</a:t>
            </a:r>
            <a:endParaRPr lang="en-US" sz="3200" dirty="0"/>
          </a:p>
        </p:txBody>
      </p:sp>
      <p:sp>
        <p:nvSpPr>
          <p:cNvPr id="7" name="Slide Number Placeholder 6"/>
          <p:cNvSpPr>
            <a:spLocks noGrp="1"/>
          </p:cNvSpPr>
          <p:nvPr>
            <p:ph type="sldNum" sz="quarter" idx="12"/>
          </p:nvPr>
        </p:nvSpPr>
        <p:spPr/>
        <p:txBody>
          <a:bodyPr/>
          <a:lstStyle/>
          <a:p>
            <a:fld id="{24A1B137-578C-440B-8CC8-E5E01F035CE9}" type="slidenum">
              <a:rPr lang="en-US" smtClean="0"/>
              <a:t>54</a:t>
            </a:fld>
            <a:endParaRPr lang="en-US" dirty="0"/>
          </a:p>
        </p:txBody>
      </p:sp>
      <p:sp>
        <p:nvSpPr>
          <p:cNvPr id="8" name="Content Placeholder 5"/>
          <p:cNvSpPr txBox="1">
            <a:spLocks/>
          </p:cNvSpPr>
          <p:nvPr/>
        </p:nvSpPr>
        <p:spPr>
          <a:xfrm>
            <a:off x="359532" y="4305126"/>
            <a:ext cx="3276364" cy="1932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CA" dirty="0" smtClean="0"/>
          </a:p>
          <a:p>
            <a:pPr marL="0" indent="0">
              <a:buNone/>
            </a:pPr>
            <a:r>
              <a:rPr lang="en-CA" dirty="0" smtClean="0"/>
              <a:t>   </a:t>
            </a:r>
            <a:r>
              <a:rPr lang="en-CA" sz="4000" dirty="0" smtClean="0"/>
              <a:t>92 – 80</a:t>
            </a:r>
            <a:endParaRPr lang="en-CA" sz="2800" dirty="0" smtClean="0"/>
          </a:p>
          <a:p>
            <a:pPr marL="0" indent="0">
              <a:buNone/>
            </a:pPr>
            <a:r>
              <a:rPr lang="en-CA" sz="2800" dirty="0" smtClean="0"/>
              <a:t>------------------         = </a:t>
            </a:r>
          </a:p>
          <a:p>
            <a:pPr marL="0" indent="0">
              <a:buNone/>
            </a:pPr>
            <a:r>
              <a:rPr lang="en-CA" sz="3600" dirty="0" smtClean="0"/>
              <a:t>√ ((10</a:t>
            </a:r>
            <a:r>
              <a:rPr lang="en-CA" sz="4000" baseline="30000" dirty="0" smtClean="0"/>
              <a:t>2</a:t>
            </a:r>
            <a:r>
              <a:rPr lang="en-CA" sz="2800" dirty="0" smtClean="0"/>
              <a:t> + </a:t>
            </a:r>
            <a:r>
              <a:rPr lang="en-CA" sz="3600" dirty="0" smtClean="0"/>
              <a:t>5.5</a:t>
            </a:r>
            <a:r>
              <a:rPr lang="en-CA" sz="4000" baseline="30000" dirty="0" smtClean="0"/>
              <a:t>2</a:t>
            </a:r>
            <a:r>
              <a:rPr lang="en-CA" sz="2800" dirty="0" smtClean="0"/>
              <a:t>)</a:t>
            </a:r>
            <a:r>
              <a:rPr lang="en-CA" sz="3600" dirty="0" smtClean="0"/>
              <a:t>/2)</a:t>
            </a:r>
            <a:endParaRPr lang="en-US" sz="2800" dirty="0"/>
          </a:p>
        </p:txBody>
      </p:sp>
      <p:sp>
        <p:nvSpPr>
          <p:cNvPr id="9" name="Content Placeholder 5"/>
          <p:cNvSpPr txBox="1">
            <a:spLocks/>
          </p:cNvSpPr>
          <p:nvPr/>
        </p:nvSpPr>
        <p:spPr>
          <a:xfrm>
            <a:off x="3707904" y="4437112"/>
            <a:ext cx="2160240" cy="216024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CA" dirty="0" smtClean="0"/>
          </a:p>
          <a:p>
            <a:pPr marL="0" indent="0">
              <a:buNone/>
            </a:pPr>
            <a:r>
              <a:rPr lang="en-CA" dirty="0" smtClean="0"/>
              <a:t>     </a:t>
            </a:r>
            <a:r>
              <a:rPr lang="en-CA" sz="4600" dirty="0" smtClean="0"/>
              <a:t>12</a:t>
            </a:r>
          </a:p>
          <a:p>
            <a:pPr marL="0" indent="0">
              <a:buNone/>
            </a:pPr>
            <a:r>
              <a:rPr lang="en-CA" sz="4600" dirty="0" smtClean="0"/>
              <a:t>-------    =</a:t>
            </a:r>
          </a:p>
          <a:p>
            <a:pPr marL="0" indent="0">
              <a:buNone/>
            </a:pPr>
            <a:r>
              <a:rPr lang="en-CA" sz="4600" dirty="0" smtClean="0"/>
              <a:t> </a:t>
            </a:r>
            <a:r>
              <a:rPr lang="en-CA" sz="4600" dirty="0"/>
              <a:t>√ </a:t>
            </a:r>
            <a:r>
              <a:rPr lang="en-CA" sz="4600" dirty="0" smtClean="0"/>
              <a:t> 64	</a:t>
            </a:r>
            <a:endParaRPr lang="en-US" sz="4600" dirty="0"/>
          </a:p>
        </p:txBody>
      </p:sp>
      <p:sp>
        <p:nvSpPr>
          <p:cNvPr id="10" name="Content Placeholder 5"/>
          <p:cNvSpPr txBox="1">
            <a:spLocks/>
          </p:cNvSpPr>
          <p:nvPr/>
        </p:nvSpPr>
        <p:spPr>
          <a:xfrm>
            <a:off x="5292080" y="4077072"/>
            <a:ext cx="2376264" cy="1686173"/>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CA" dirty="0" smtClean="0"/>
          </a:p>
          <a:p>
            <a:pPr marL="0" indent="0">
              <a:buNone/>
            </a:pPr>
            <a:endParaRPr lang="en-CA" sz="11200" dirty="0"/>
          </a:p>
          <a:p>
            <a:pPr marL="0" indent="0">
              <a:buNone/>
            </a:pPr>
            <a:r>
              <a:rPr lang="en-CA" sz="16000" dirty="0"/>
              <a:t>  </a:t>
            </a:r>
            <a:r>
              <a:rPr lang="en-CA" sz="16000" dirty="0" smtClean="0"/>
              <a:t>     </a:t>
            </a:r>
            <a:r>
              <a:rPr lang="en-CA" sz="16000" dirty="0"/>
              <a:t>12</a:t>
            </a:r>
          </a:p>
          <a:p>
            <a:pPr marL="0" indent="0">
              <a:buNone/>
            </a:pPr>
            <a:r>
              <a:rPr lang="en-CA" sz="16000" dirty="0" smtClean="0"/>
              <a:t>    ------- =</a:t>
            </a:r>
          </a:p>
          <a:p>
            <a:pPr marL="0" indent="0">
              <a:buNone/>
            </a:pPr>
            <a:r>
              <a:rPr lang="en-CA" sz="16000" dirty="0"/>
              <a:t> </a:t>
            </a:r>
            <a:r>
              <a:rPr lang="en-CA" sz="16000" dirty="0" smtClean="0"/>
              <a:t>      8</a:t>
            </a:r>
            <a:r>
              <a:rPr lang="en-CA" sz="16000" dirty="0"/>
              <a:t>	</a:t>
            </a:r>
            <a:endParaRPr lang="en-US" sz="16000" dirty="0"/>
          </a:p>
          <a:p>
            <a:pPr marL="0" indent="0">
              <a:buNone/>
            </a:pPr>
            <a:r>
              <a:rPr lang="en-CA" sz="11200" dirty="0" smtClean="0"/>
              <a:t>   </a:t>
            </a:r>
            <a:r>
              <a:rPr lang="en-CA" sz="16000" dirty="0" smtClean="0"/>
              <a:t> </a:t>
            </a:r>
            <a:endParaRPr lang="en-US" sz="16000" dirty="0"/>
          </a:p>
        </p:txBody>
      </p:sp>
      <p:sp>
        <p:nvSpPr>
          <p:cNvPr id="11" name="Content Placeholder 5"/>
          <p:cNvSpPr txBox="1">
            <a:spLocks/>
          </p:cNvSpPr>
          <p:nvPr/>
        </p:nvSpPr>
        <p:spPr>
          <a:xfrm>
            <a:off x="7668344" y="4437112"/>
            <a:ext cx="216024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CA" dirty="0" smtClean="0"/>
          </a:p>
          <a:p>
            <a:pPr marL="0" indent="0">
              <a:buNone/>
            </a:pPr>
            <a:r>
              <a:rPr lang="en-CA" dirty="0" smtClean="0"/>
              <a:t>    </a:t>
            </a:r>
            <a:r>
              <a:rPr lang="en-CA" sz="4800" dirty="0" smtClean="0"/>
              <a:t>1.5</a:t>
            </a:r>
            <a:endParaRPr lang="en-US" sz="4600" dirty="0"/>
          </a:p>
        </p:txBody>
      </p:sp>
    </p:spTree>
    <p:extLst>
      <p:ext uri="{BB962C8B-B14F-4D97-AF65-F5344CB8AC3E}">
        <p14:creationId xmlns:p14="http://schemas.microsoft.com/office/powerpoint/2010/main" val="33684508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4032"/>
            <a:ext cx="8229600" cy="1143000"/>
          </a:xfrm>
        </p:spPr>
        <p:txBody>
          <a:bodyPr>
            <a:normAutofit fontScale="90000"/>
          </a:bodyPr>
          <a:lstStyle/>
          <a:p>
            <a:r>
              <a:rPr lang="en-CA" dirty="0" smtClean="0"/>
              <a:t>The </a:t>
            </a:r>
            <a:r>
              <a:rPr lang="en-CA" dirty="0" smtClean="0"/>
              <a:t>greater</a:t>
            </a:r>
            <a:r>
              <a:rPr lang="en-CA" dirty="0" smtClean="0"/>
              <a:t> interest, </a:t>
            </a:r>
            <a:r>
              <a:rPr lang="en-CA" dirty="0" smtClean="0"/>
              <a:t>of </a:t>
            </a:r>
            <a:r>
              <a:rPr lang="en-CA" dirty="0" smtClean="0"/>
              <a:t>course, </a:t>
            </a:r>
            <a:r>
              <a:rPr lang="en-CA" dirty="0" smtClean="0"/>
              <a:t>is not the overall finding, but what corpus consultation is more and less useful </a:t>
            </a:r>
            <a:r>
              <a:rPr lang="en-CA" dirty="0" smtClean="0"/>
              <a:t/>
            </a:r>
            <a:br>
              <a:rPr lang="en-CA" dirty="0" smtClean="0"/>
            </a:br>
            <a:r>
              <a:rPr lang="en-CA" b="1" i="1" dirty="0" smtClean="0"/>
              <a:t>for what</a:t>
            </a:r>
            <a:r>
              <a:rPr lang="en-CA" dirty="0" smtClean="0"/>
              <a:t/>
            </a:r>
            <a:br>
              <a:rPr lang="en-CA" dirty="0" smtClean="0"/>
            </a:br>
            <a:r>
              <a:rPr lang="en-CA" sz="4000" dirty="0" smtClean="0"/>
              <a:t>Writing</a:t>
            </a:r>
            <a:br>
              <a:rPr lang="en-CA" sz="4000" dirty="0" smtClean="0"/>
            </a:br>
            <a:r>
              <a:rPr lang="en-CA" sz="4000" dirty="0" smtClean="0"/>
              <a:t>Collocation</a:t>
            </a:r>
            <a:br>
              <a:rPr lang="en-CA" sz="4000" dirty="0" smtClean="0"/>
            </a:br>
            <a:r>
              <a:rPr lang="en-CA" sz="4000" dirty="0" smtClean="0"/>
              <a:t>Vocab development</a:t>
            </a:r>
            <a:br>
              <a:rPr lang="en-CA" sz="4000" dirty="0" smtClean="0"/>
            </a:br>
            <a:r>
              <a:rPr lang="en-CA" sz="4000" dirty="0" smtClean="0"/>
              <a:t>Translation …</a:t>
            </a:r>
            <a:r>
              <a:rPr lang="en-CA" dirty="0" smtClean="0"/>
              <a:t/>
            </a:r>
            <a:br>
              <a:rPr lang="en-CA" dirty="0" smtClean="0"/>
            </a:br>
            <a:r>
              <a:rPr lang="en-CA" b="1" i="1" dirty="0" smtClean="0"/>
              <a:t>and for whom</a:t>
            </a:r>
            <a:r>
              <a:rPr lang="en-CA" dirty="0" smtClean="0"/>
              <a:t/>
            </a:r>
            <a:br>
              <a:rPr lang="en-CA" dirty="0" smtClean="0"/>
            </a:br>
            <a:r>
              <a:rPr lang="en-CA" dirty="0" smtClean="0"/>
              <a:t>Beginners, </a:t>
            </a:r>
            <a:r>
              <a:rPr lang="en-CA" dirty="0" smtClean="0"/>
              <a:t>Advanced</a:t>
            </a:r>
            <a:r>
              <a:rPr lang="en-CA" dirty="0" smtClean="0"/>
              <a:t>, ESP, </a:t>
            </a:r>
            <a:r>
              <a:rPr lang="en-CA" dirty="0" smtClean="0"/>
              <a:t>EAP…</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55</a:t>
            </a:fld>
            <a:endParaRPr lang="en-US"/>
          </a:p>
        </p:txBody>
      </p:sp>
    </p:spTree>
    <p:extLst>
      <p:ext uri="{BB962C8B-B14F-4D97-AF65-F5344CB8AC3E}">
        <p14:creationId xmlns:p14="http://schemas.microsoft.com/office/powerpoint/2010/main" val="3833974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56</a:t>
            </a:fld>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6288"/>
            <a:ext cx="9649072" cy="565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21938" y="6237312"/>
            <a:ext cx="1002390" cy="369332"/>
          </a:xfrm>
          <a:prstGeom prst="rect">
            <a:avLst/>
          </a:prstGeom>
          <a:noFill/>
        </p:spPr>
        <p:txBody>
          <a:bodyPr wrap="none" rtlCol="0">
            <a:spAutoFit/>
          </a:bodyPr>
          <a:lstStyle/>
          <a:p>
            <a:r>
              <a:rPr lang="en-CA" dirty="0" smtClean="0"/>
              <a:t>Bigger</a:t>
            </a:r>
            <a:r>
              <a:rPr lang="en-CA" dirty="0" smtClean="0">
                <a:sym typeface="Wingdings" pitchFamily="2" charset="2"/>
              </a:rPr>
              <a:t></a:t>
            </a:r>
            <a:endParaRPr lang="en-US" dirty="0"/>
          </a:p>
        </p:txBody>
      </p:sp>
    </p:spTree>
    <p:extLst>
      <p:ext uri="{BB962C8B-B14F-4D97-AF65-F5344CB8AC3E}">
        <p14:creationId xmlns:p14="http://schemas.microsoft.com/office/powerpoint/2010/main" val="4165384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A1B137-578C-440B-8CC8-E5E01F035CE9}" type="slidenum">
              <a:rPr lang="en-US" smtClean="0"/>
              <a:t>57</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376" t="22004"/>
          <a:stretch/>
        </p:blipFill>
        <p:spPr bwMode="auto">
          <a:xfrm>
            <a:off x="467544" y="-3309"/>
            <a:ext cx="7992888" cy="602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5733256"/>
            <a:ext cx="8247579" cy="1077218"/>
          </a:xfrm>
          <a:prstGeom prst="rect">
            <a:avLst/>
          </a:prstGeom>
          <a:noFill/>
        </p:spPr>
        <p:txBody>
          <a:bodyPr wrap="none" rtlCol="0">
            <a:spAutoFit/>
          </a:bodyPr>
          <a:lstStyle/>
          <a:p>
            <a:r>
              <a:rPr lang="en-CA" sz="3200" dirty="0" smtClean="0"/>
              <a:t>…</a:t>
            </a:r>
            <a:br>
              <a:rPr lang="en-CA" sz="3200" dirty="0" smtClean="0"/>
            </a:br>
            <a:r>
              <a:rPr lang="en-CA" sz="3200" b="1" dirty="0" smtClean="0"/>
              <a:t>For 217 comparison points (research questions)</a:t>
            </a:r>
            <a:endParaRPr lang="en-US" sz="3200" b="1" dirty="0"/>
          </a:p>
        </p:txBody>
      </p:sp>
    </p:spTree>
    <p:extLst>
      <p:ext uri="{BB962C8B-B14F-4D97-AF65-F5344CB8AC3E}">
        <p14:creationId xmlns:p14="http://schemas.microsoft.com/office/powerpoint/2010/main" val="19358311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Learn </a:t>
            </a:r>
            <a:r>
              <a:rPr lang="en-CA" smtClean="0"/>
              <a:t>more, </a:t>
            </a:r>
            <a:br>
              <a:rPr lang="en-CA" smtClean="0"/>
            </a:br>
            <a:r>
              <a:rPr lang="en-CA" smtClean="0"/>
              <a:t>b</a:t>
            </a:r>
            <a:r>
              <a:rPr lang="en-CA" smtClean="0"/>
              <a:t>ook </a:t>
            </a:r>
            <a:r>
              <a:rPr lang="en-CA" dirty="0" smtClean="0"/>
              <a:t>now for AAAL 2016!</a:t>
            </a:r>
            <a:br>
              <a:rPr lang="en-CA" dirty="0" smtClean="0"/>
            </a:br>
            <a:r>
              <a:rPr lang="en-CA" dirty="0"/>
              <a:t/>
            </a:r>
            <a:br>
              <a:rPr lang="en-CA" dirty="0"/>
            </a:br>
            <a:r>
              <a:rPr lang="en-CA" dirty="0" smtClean="0">
                <a:hlinkClick r:id="rId2"/>
              </a:rPr>
              <a:t>www.lextutor.ca</a:t>
            </a:r>
            <a:r>
              <a:rPr lang="en-CA" dirty="0" smtClean="0"/>
              <a:t/>
            </a:r>
            <a:br>
              <a:rPr lang="en-CA" dirty="0" smtClean="0"/>
            </a:br>
            <a:r>
              <a:rPr lang="en-CA" dirty="0" smtClean="0">
                <a:hlinkClick r:id="rId3"/>
              </a:rPr>
              <a:t>cobb.tom@sympatico.ca</a:t>
            </a:r>
            <a:r>
              <a:rPr lang="en-CA" dirty="0" smtClean="0"/>
              <a:t/>
            </a:r>
            <a:br>
              <a:rPr lang="en-CA" dirty="0" smtClean="0"/>
            </a:b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58</a:t>
            </a:fld>
            <a:endParaRPr lang="en-US"/>
          </a:p>
        </p:txBody>
      </p:sp>
    </p:spTree>
    <p:extLst>
      <p:ext uri="{BB962C8B-B14F-4D97-AF65-F5344CB8AC3E}">
        <p14:creationId xmlns:p14="http://schemas.microsoft.com/office/powerpoint/2010/main" val="1078263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CA" dirty="0" smtClean="0"/>
              <a:t>Meantime, your Quiz</a:t>
            </a:r>
            <a:r>
              <a:rPr lang="en-CA" i="1" dirty="0" smtClean="0"/>
              <a:t>!</a:t>
            </a:r>
            <a:endParaRPr lang="en-US" i="1" dirty="0"/>
          </a:p>
        </p:txBody>
      </p:sp>
      <p:sp>
        <p:nvSpPr>
          <p:cNvPr id="3" name="Slide Number Placeholder 2"/>
          <p:cNvSpPr>
            <a:spLocks noGrp="1"/>
          </p:cNvSpPr>
          <p:nvPr>
            <p:ph type="sldNum" sz="quarter" idx="12"/>
          </p:nvPr>
        </p:nvSpPr>
        <p:spPr/>
        <p:txBody>
          <a:bodyPr/>
          <a:lstStyle/>
          <a:p>
            <a:fld id="{24A1B137-578C-440B-8CC8-E5E01F035CE9}" type="slidenum">
              <a:rPr lang="en-US" smtClean="0"/>
              <a:t>59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88" y="764703"/>
            <a:ext cx="4199160" cy="601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14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9976"/>
            <a:ext cx="8229600" cy="1143000"/>
          </a:xfrm>
        </p:spPr>
        <p:txBody>
          <a:bodyPr>
            <a:normAutofit fontScale="90000"/>
          </a:bodyPr>
          <a:lstStyle/>
          <a:p>
            <a:r>
              <a:rPr lang="en-CA" dirty="0" smtClean="0"/>
              <a:t>Like whether there are more friendly cognates or deadly faux-amis between English and French</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6</a:t>
            </a:fld>
            <a:endParaRPr lang="en-US" dirty="0"/>
          </a:p>
        </p:txBody>
      </p:sp>
    </p:spTree>
    <p:extLst>
      <p:ext uri="{BB962C8B-B14F-4D97-AF65-F5344CB8AC3E}">
        <p14:creationId xmlns:p14="http://schemas.microsoft.com/office/powerpoint/2010/main" val="1811955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8008"/>
            <a:ext cx="8229600" cy="1143000"/>
          </a:xfrm>
        </p:spPr>
        <p:txBody>
          <a:bodyPr>
            <a:normAutofit fontScale="90000"/>
          </a:bodyPr>
          <a:lstStyle/>
          <a:p>
            <a:r>
              <a:rPr lang="en-CA" dirty="0" smtClean="0"/>
              <a:t>Like whether it is more important in ESL to learn the Greco-Latin or Anglo-Saxon part of English </a:t>
            </a:r>
            <a:br>
              <a:rPr lang="en-CA" dirty="0" smtClean="0"/>
            </a:br>
            <a:r>
              <a:rPr lang="en-CA" dirty="0"/>
              <a:t/>
            </a:r>
            <a:br>
              <a:rPr lang="en-CA" dirty="0"/>
            </a:br>
            <a:r>
              <a:rPr lang="en-CA" dirty="0" smtClean="0"/>
              <a:t>…and whether this changes with purpose for learning and stage of learning</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7</a:t>
            </a:fld>
            <a:endParaRPr lang="en-US" dirty="0"/>
          </a:p>
        </p:txBody>
      </p:sp>
    </p:spTree>
    <p:extLst>
      <p:ext uri="{BB962C8B-B14F-4D97-AF65-F5344CB8AC3E}">
        <p14:creationId xmlns:p14="http://schemas.microsoft.com/office/powerpoint/2010/main" val="3447348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9976"/>
            <a:ext cx="8229600" cy="1143000"/>
          </a:xfrm>
        </p:spPr>
        <p:txBody>
          <a:bodyPr>
            <a:normAutofit fontScale="90000"/>
          </a:bodyPr>
          <a:lstStyle/>
          <a:p>
            <a:r>
              <a:rPr lang="en-CA" dirty="0" smtClean="0"/>
              <a:t>Like whether there are really a small number of Greco-Latin word roots that can generate most of the polysyllabic words in English</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8</a:t>
            </a:fld>
            <a:endParaRPr lang="en-US" dirty="0"/>
          </a:p>
        </p:txBody>
      </p:sp>
    </p:spTree>
    <p:extLst>
      <p:ext uri="{BB962C8B-B14F-4D97-AF65-F5344CB8AC3E}">
        <p14:creationId xmlns:p14="http://schemas.microsoft.com/office/powerpoint/2010/main" val="163833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9976"/>
            <a:ext cx="8229600" cy="1143000"/>
          </a:xfrm>
        </p:spPr>
        <p:txBody>
          <a:bodyPr>
            <a:normAutofit fontScale="90000"/>
          </a:bodyPr>
          <a:lstStyle/>
          <a:p>
            <a:r>
              <a:rPr lang="en-CA" dirty="0" smtClean="0"/>
              <a:t>Like whether Zipf’s Law imposes constraints on how much </a:t>
            </a:r>
            <a:r>
              <a:rPr lang="en-CA" dirty="0" smtClean="0"/>
              <a:t>a text </a:t>
            </a:r>
            <a:r>
              <a:rPr lang="en-CA" dirty="0" smtClean="0"/>
              <a:t>can recycle </a:t>
            </a:r>
            <a:r>
              <a:rPr lang="en-CA" dirty="0" smtClean="0"/>
              <a:t>its</a:t>
            </a:r>
            <a:r>
              <a:rPr lang="en-CA" dirty="0" smtClean="0"/>
              <a:t> </a:t>
            </a:r>
            <a:r>
              <a:rPr lang="en-CA" dirty="0" smtClean="0"/>
              <a:t>lexis</a:t>
            </a:r>
            <a:endParaRPr lang="en-US" dirty="0"/>
          </a:p>
        </p:txBody>
      </p:sp>
      <p:sp>
        <p:nvSpPr>
          <p:cNvPr id="3" name="Slide Number Placeholder 2"/>
          <p:cNvSpPr>
            <a:spLocks noGrp="1"/>
          </p:cNvSpPr>
          <p:nvPr>
            <p:ph type="sldNum" sz="quarter" idx="12"/>
          </p:nvPr>
        </p:nvSpPr>
        <p:spPr/>
        <p:txBody>
          <a:bodyPr/>
          <a:lstStyle/>
          <a:p>
            <a:fld id="{24A1B137-578C-440B-8CC8-E5E01F035CE9}" type="slidenum">
              <a:rPr lang="en-US" smtClean="0"/>
              <a:t>9</a:t>
            </a:fld>
            <a:endParaRPr lang="en-US" dirty="0"/>
          </a:p>
        </p:txBody>
      </p:sp>
    </p:spTree>
    <p:extLst>
      <p:ext uri="{BB962C8B-B14F-4D97-AF65-F5344CB8AC3E}">
        <p14:creationId xmlns:p14="http://schemas.microsoft.com/office/powerpoint/2010/main" val="237427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9359</TotalTime>
  <Words>859</Words>
  <Application>Microsoft Office PowerPoint</Application>
  <PresentationFormat>On-screen Show (4:3)</PresentationFormat>
  <Paragraphs>212</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“Corpus Insights from Lextutor R&amp;D that are too small to publish but too interesting to ignore” +1</vt:lpstr>
      <vt:lpstr>Promised Abstract</vt:lpstr>
      <vt:lpstr>Since a month ago, these ideas are now somewhat modified</vt:lpstr>
      <vt:lpstr>New + improved focus  Corpora and the frequency lists they generate are supposed to be for learners,   …but applied linguists, course developers, and teachers can learn a few things too</vt:lpstr>
      <vt:lpstr>Like what learners themselves see as their vocabulary learning needs</vt:lpstr>
      <vt:lpstr>Like whether there are more friendly cognates or deadly faux-amis between English and French</vt:lpstr>
      <vt:lpstr>Like whether it is more important in ESL to learn the Greco-Latin or Anglo-Saxon part of English   …and whether this changes with purpose for learning and stage of learning</vt:lpstr>
      <vt:lpstr>Like whether there are really a small number of Greco-Latin word roots that can generate most of the polysyllabic words in English</vt:lpstr>
      <vt:lpstr>Like whether Zipf’s Law imposes constraints on how much a text can recycle its lexis</vt:lpstr>
      <vt:lpstr>+ Like whether learners can actually benefit   (for some part of their learning)   from approaching language as a corpus, sliced and diced with software tools that expose its patterns</vt:lpstr>
      <vt:lpstr>In other words ~</vt:lpstr>
      <vt:lpstr>SPECIFICALLY,…  One recent fruit of THE DDL APPROACH TO LANG LEARNING  is a complete set of frequency lists for English      -FamiLized       -by k-level       -SPOKEN + WRITTEN       -US + UK     </vt:lpstr>
      <vt:lpstr>a complete set of freq lists allows Us to test some claims that roll around the esl UNIVERSE, UNTESTED AND unTESTABLE ~  some for a few weeks, some for a few decades  </vt:lpstr>
      <vt:lpstr>A complete set of Freq Lists like this </vt:lpstr>
      <vt:lpstr>Such lists, allied with relevant software, allow us to evaluate previously unverifiable ideas like ~   Claim 1: There exists a small set of ‘Master Words’ whose parts can unlock most of the polysyllabic lexicon of English  interesting if true…</vt:lpstr>
      <vt:lpstr>The famous ‘14 Master Words’</vt:lpstr>
      <vt:lpstr>Finding 1</vt:lpstr>
      <vt:lpstr>Claim 2:  Frequency provides a reasonable basis for planning vocabulary development in a second language</vt:lpstr>
      <vt:lpstr>Group Lex</vt:lpstr>
      <vt:lpstr>Finding 2</vt:lpstr>
      <vt:lpstr>Claim 3   The function words &amp; very common words of English are mainly Anglo-Saxon…  ~ but the rest of the lexicon (3k and up) is mainly Greco-Latin</vt:lpstr>
      <vt:lpstr>VocabProfile 2014 (BNC-Coca)</vt:lpstr>
      <vt:lpstr>PowerPoint Presentation</vt:lpstr>
      <vt:lpstr>PowerPoint Presentation</vt:lpstr>
      <vt:lpstr>So does ASAX peter out  after 1k-2k ?</vt:lpstr>
      <vt:lpstr>PowerPoint Presentation</vt:lpstr>
      <vt:lpstr>Finding 3</vt:lpstr>
      <vt:lpstr>Claim 4  This massive etymo-duality of English would be pedagogically interesting, except that…  The problem of faux-amis in English-French cognates is major</vt:lpstr>
      <vt:lpstr>PowerPoint Presentation</vt:lpstr>
      <vt:lpstr>PowerPoint Presentation</vt:lpstr>
      <vt:lpstr>Finding 4</vt:lpstr>
      <vt:lpstr>           VP-Cognates… usable for what?  To modify the ‘cognativity’ of ESL reading texts up and down   Launch francophone readers   with lots of GLAT items  Wean intermediates off cognates with lots of ASAX items   </vt:lpstr>
      <vt:lpstr>VocabProfile: Edit-to-a-Profile</vt:lpstr>
      <vt:lpstr>Claim 5  Not so fast with the text modifications…  Zipf’s Law places strong  constraints on how much  texts can be modified  Particularly with regard to the amount of word recycling they can contain</vt:lpstr>
      <vt:lpstr>PowerPoint Presentation</vt:lpstr>
      <vt:lpstr>PowerPoint Presentation</vt:lpstr>
      <vt:lpstr>Paul Nation endorses this view</vt:lpstr>
      <vt:lpstr>Summary of Zipfian “laws”</vt:lpstr>
      <vt:lpstr>PowerPoint Presentation</vt:lpstr>
      <vt:lpstr>Finding 6</vt:lpstr>
      <vt:lpstr>Finding 6</vt:lpstr>
      <vt:lpstr>Finding 6  Texts can be modified to have any degree of repetition, from Ø words repeated to every word repeated  Would Zipf consider these to be “natural” texts?  Does it matter?  Even unmodified texts increase their amount of recycling with length</vt:lpstr>
      <vt:lpstr>Claim 7  French “does not have room for an Academic Word List” -Horst &amp; Cobb, 2004  </vt:lpstr>
      <vt:lpstr>For a nuance on the finding to this one, come to AAAL  in Toronto next week!</vt:lpstr>
      <vt:lpstr>My first conclusion, then,  is that corpora and frequency lists,  queried by appropriate software,  can show us the merits of some of the claims circulating in our field.  But does this approach show our learners anything?</vt:lpstr>
      <vt:lpstr>Claim 8 + ESL learners generally benefit from hands-on work with corpora</vt:lpstr>
      <vt:lpstr>PowerPoint Presentation</vt:lpstr>
      <vt:lpstr>PowerPoint Presentation</vt:lpstr>
      <vt:lpstr>PowerPoint Presentation</vt:lpstr>
      <vt:lpstr>PowerPoint Presentation</vt:lpstr>
      <vt:lpstr>PowerPoint Presentation</vt:lpstr>
      <vt:lpstr>PowerPoint Presentation</vt:lpstr>
      <vt:lpstr>Finding 8  In 56 studies comparing some type of corpus investigation   with some other approach to learning the same content,  the corpus approach surpassed by an average 1.46 standard deviations </vt:lpstr>
      <vt:lpstr>Example of e.s.=1.5  (a.k.a, a 1.5 std. dev. difference)</vt:lpstr>
      <vt:lpstr>The greater interest, of course, is not the overall finding, but what corpus consultation is more and less useful  for what Writing Collocation Vocab development Translation … and for whom Beginners, Advanced, ESP, EAP…</vt:lpstr>
      <vt:lpstr>PowerPoint Presentation</vt:lpstr>
      <vt:lpstr>PowerPoint Presentation</vt:lpstr>
      <vt:lpstr>        Learn more,  book now for AAAL 2016!  www.lextutor.ca cobb.tom@sympatico.ca </vt:lpstr>
      <vt:lpstr>Meantime, your Quiz!</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Insights from Lextutor R&amp;D that are too small to publish but too interesting to ignore”</dc:title>
  <dc:creator>Tom</dc:creator>
  <cp:lastModifiedBy>Tom</cp:lastModifiedBy>
  <cp:revision>147</cp:revision>
  <dcterms:created xsi:type="dcterms:W3CDTF">2015-03-04T17:38:51Z</dcterms:created>
  <dcterms:modified xsi:type="dcterms:W3CDTF">2015-03-12T17:31:50Z</dcterms:modified>
</cp:coreProperties>
</file>